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7" r:id="rId2"/>
    <p:sldId id="260" r:id="rId3"/>
    <p:sldId id="261" r:id="rId4"/>
    <p:sldId id="258" r:id="rId5"/>
    <p:sldId id="259" r:id="rId6"/>
    <p:sldId id="262" r:id="rId7"/>
    <p:sldId id="265" r:id="rId8"/>
    <p:sldId id="266" r:id="rId9"/>
    <p:sldId id="268" r:id="rId10"/>
    <p:sldId id="283" r:id="rId11"/>
    <p:sldId id="281" r:id="rId12"/>
    <p:sldId id="273" r:id="rId13"/>
    <p:sldId id="274" r:id="rId14"/>
    <p:sldId id="282" r:id="rId15"/>
    <p:sldId id="275" r:id="rId16"/>
    <p:sldId id="276" r:id="rId17"/>
    <p:sldId id="277"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7" d="100"/>
          <a:sy n="77" d="100"/>
        </p:scale>
        <p:origin x="36"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41971D-618A-9483-DF75-5D903DF97A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0F761EE-9865-1A4B-7F07-EBAD2DCED4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D65899-8DC0-4355-A922-94FC3B1BD8A9}" type="datetimeFigureOut">
              <a:rPr lang="en-GB" smtClean="0"/>
              <a:t>16/01/2024</a:t>
            </a:fld>
            <a:endParaRPr lang="en-GB"/>
          </a:p>
        </p:txBody>
      </p:sp>
      <p:sp>
        <p:nvSpPr>
          <p:cNvPr id="4" name="Footer Placeholder 3">
            <a:extLst>
              <a:ext uri="{FF2B5EF4-FFF2-40B4-BE49-F238E27FC236}">
                <a16:creationId xmlns:a16="http://schemas.microsoft.com/office/drawing/2014/main" id="{E046031B-8A65-C606-2FC8-68128A92FC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PgCert Academic Practice in Art, Design and Communication: ARP</a:t>
            </a:r>
          </a:p>
        </p:txBody>
      </p:sp>
      <p:sp>
        <p:nvSpPr>
          <p:cNvPr id="5" name="Slide Number Placeholder 4">
            <a:extLst>
              <a:ext uri="{FF2B5EF4-FFF2-40B4-BE49-F238E27FC236}">
                <a16:creationId xmlns:a16="http://schemas.microsoft.com/office/drawing/2014/main" id="{0F7874C0-163F-5361-C146-1B5451205E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21DB5F-4A7E-4289-AE38-67A4A66F6D23}" type="slidenum">
              <a:rPr lang="en-GB" smtClean="0"/>
              <a:t>‹#›</a:t>
            </a:fld>
            <a:endParaRPr lang="en-GB"/>
          </a:p>
        </p:txBody>
      </p:sp>
    </p:spTree>
    <p:extLst>
      <p:ext uri="{BB962C8B-B14F-4D97-AF65-F5344CB8AC3E}">
        <p14:creationId xmlns:p14="http://schemas.microsoft.com/office/powerpoint/2010/main" val="6848679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3902D-CE6B-42BB-8F57-67EE33F64CCA}" type="datetimeFigureOut">
              <a:rPr lang="en-GB" smtClean="0"/>
              <a:t>16/01/2024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PgCert Academic Practice in Art, Design and Communication: ARP</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04E9AB-CD46-4595-BD43-FEC181B5D957}" type="slidenum">
              <a:rPr lang="en-GB" smtClean="0"/>
              <a:t>‹#›</a:t>
            </a:fld>
            <a:endParaRPr lang="en-GB"/>
          </a:p>
        </p:txBody>
      </p:sp>
    </p:spTree>
    <p:extLst>
      <p:ext uri="{BB962C8B-B14F-4D97-AF65-F5344CB8AC3E}">
        <p14:creationId xmlns:p14="http://schemas.microsoft.com/office/powerpoint/2010/main" val="12133425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2777D-DBCE-13D6-4D6E-A094807042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6F4DC0-F9F9-07E6-B001-B6509B2891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727FF2-D828-FE09-F45D-71B1237BF828}"/>
              </a:ext>
            </a:extLst>
          </p:cNvPr>
          <p:cNvSpPr>
            <a:spLocks noGrp="1"/>
          </p:cNvSpPr>
          <p:nvPr>
            <p:ph type="dt" sz="half" idx="10"/>
          </p:nvPr>
        </p:nvSpPr>
        <p:spPr/>
        <p:txBody>
          <a:bodyPr/>
          <a:lstStyle/>
          <a:p>
            <a:fld id="{1B0A72F3-73E9-4B82-8C2F-68A44980B650}" type="datetime1">
              <a:rPr lang="en-GB" smtClean="0"/>
              <a:t>16/01/2024</a:t>
            </a:fld>
            <a:endParaRPr lang="en-GB"/>
          </a:p>
        </p:txBody>
      </p:sp>
      <p:sp>
        <p:nvSpPr>
          <p:cNvPr id="5" name="Footer Placeholder 4">
            <a:extLst>
              <a:ext uri="{FF2B5EF4-FFF2-40B4-BE49-F238E27FC236}">
                <a16:creationId xmlns:a16="http://schemas.microsoft.com/office/drawing/2014/main" id="{5EC3E6F0-B563-F24C-56B3-7D90E4786983}"/>
              </a:ext>
            </a:extLst>
          </p:cNvPr>
          <p:cNvSpPr>
            <a:spLocks noGrp="1"/>
          </p:cNvSpPr>
          <p:nvPr>
            <p:ph type="ftr" sz="quarter" idx="11"/>
          </p:nvPr>
        </p:nvSpPr>
        <p:spPr/>
        <p:txBody>
          <a:bodyPr/>
          <a:lstStyle/>
          <a:p>
            <a:r>
              <a:rPr lang="en-GB"/>
              <a:t>PgCert Academic Practice in Art, Design and Communication</a:t>
            </a:r>
          </a:p>
        </p:txBody>
      </p:sp>
      <p:sp>
        <p:nvSpPr>
          <p:cNvPr id="6" name="Slide Number Placeholder 5">
            <a:extLst>
              <a:ext uri="{FF2B5EF4-FFF2-40B4-BE49-F238E27FC236}">
                <a16:creationId xmlns:a16="http://schemas.microsoft.com/office/drawing/2014/main" id="{55A58EB2-6171-0E8A-718E-2763D699D2D3}"/>
              </a:ext>
            </a:extLst>
          </p:cNvPr>
          <p:cNvSpPr>
            <a:spLocks noGrp="1"/>
          </p:cNvSpPr>
          <p:nvPr>
            <p:ph type="sldNum" sz="quarter" idx="12"/>
          </p:nvPr>
        </p:nvSpPr>
        <p:spPr/>
        <p:txBody>
          <a:bodyPr/>
          <a:lstStyle/>
          <a:p>
            <a:fld id="{726FB7A5-4FC6-493E-9E3C-3BE96354D369}" type="slidenum">
              <a:rPr lang="en-GB" smtClean="0"/>
              <a:t>‹#›</a:t>
            </a:fld>
            <a:endParaRPr lang="en-GB"/>
          </a:p>
        </p:txBody>
      </p:sp>
    </p:spTree>
    <p:extLst>
      <p:ext uri="{BB962C8B-B14F-4D97-AF65-F5344CB8AC3E}">
        <p14:creationId xmlns:p14="http://schemas.microsoft.com/office/powerpoint/2010/main" val="694425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AA452-2C29-D479-8F69-4108627761E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0AC0BD-ECBE-E7F2-4309-64E956461B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2ABC11-28C8-4E4E-B3E6-57640128F22D}"/>
              </a:ext>
            </a:extLst>
          </p:cNvPr>
          <p:cNvSpPr>
            <a:spLocks noGrp="1"/>
          </p:cNvSpPr>
          <p:nvPr>
            <p:ph type="dt" sz="half" idx="10"/>
          </p:nvPr>
        </p:nvSpPr>
        <p:spPr/>
        <p:txBody>
          <a:bodyPr/>
          <a:lstStyle/>
          <a:p>
            <a:fld id="{E39B23BC-9FC7-404F-8E73-A28991AE9E9B}" type="datetime1">
              <a:rPr lang="en-GB" smtClean="0"/>
              <a:t>16/01/2024</a:t>
            </a:fld>
            <a:endParaRPr lang="en-GB"/>
          </a:p>
        </p:txBody>
      </p:sp>
      <p:sp>
        <p:nvSpPr>
          <p:cNvPr id="5" name="Footer Placeholder 4">
            <a:extLst>
              <a:ext uri="{FF2B5EF4-FFF2-40B4-BE49-F238E27FC236}">
                <a16:creationId xmlns:a16="http://schemas.microsoft.com/office/drawing/2014/main" id="{F9496625-8129-8D5B-EDED-E5DC3FA9A9E4}"/>
              </a:ext>
            </a:extLst>
          </p:cNvPr>
          <p:cNvSpPr>
            <a:spLocks noGrp="1"/>
          </p:cNvSpPr>
          <p:nvPr>
            <p:ph type="ftr" sz="quarter" idx="11"/>
          </p:nvPr>
        </p:nvSpPr>
        <p:spPr/>
        <p:txBody>
          <a:bodyPr/>
          <a:lstStyle/>
          <a:p>
            <a:r>
              <a:rPr lang="en-GB"/>
              <a:t>PgCert Academic Practice in Art, Design and Communication</a:t>
            </a:r>
          </a:p>
        </p:txBody>
      </p:sp>
      <p:sp>
        <p:nvSpPr>
          <p:cNvPr id="6" name="Slide Number Placeholder 5">
            <a:extLst>
              <a:ext uri="{FF2B5EF4-FFF2-40B4-BE49-F238E27FC236}">
                <a16:creationId xmlns:a16="http://schemas.microsoft.com/office/drawing/2014/main" id="{38223688-5338-FFC4-E8D4-1F27D2747B52}"/>
              </a:ext>
            </a:extLst>
          </p:cNvPr>
          <p:cNvSpPr>
            <a:spLocks noGrp="1"/>
          </p:cNvSpPr>
          <p:nvPr>
            <p:ph type="sldNum" sz="quarter" idx="12"/>
          </p:nvPr>
        </p:nvSpPr>
        <p:spPr/>
        <p:txBody>
          <a:bodyPr/>
          <a:lstStyle/>
          <a:p>
            <a:fld id="{726FB7A5-4FC6-493E-9E3C-3BE96354D369}" type="slidenum">
              <a:rPr lang="en-GB" smtClean="0"/>
              <a:t>‹#›</a:t>
            </a:fld>
            <a:endParaRPr lang="en-GB"/>
          </a:p>
        </p:txBody>
      </p:sp>
    </p:spTree>
    <p:extLst>
      <p:ext uri="{BB962C8B-B14F-4D97-AF65-F5344CB8AC3E}">
        <p14:creationId xmlns:p14="http://schemas.microsoft.com/office/powerpoint/2010/main" val="1149900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EFAF2E-6CDD-8D6F-7A76-A66434696A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403495-91A2-63D7-A18E-0C247D0AC9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CDFE9B-1FFD-34EB-EBE2-80C31F65D0E5}"/>
              </a:ext>
            </a:extLst>
          </p:cNvPr>
          <p:cNvSpPr>
            <a:spLocks noGrp="1"/>
          </p:cNvSpPr>
          <p:nvPr>
            <p:ph type="dt" sz="half" idx="10"/>
          </p:nvPr>
        </p:nvSpPr>
        <p:spPr/>
        <p:txBody>
          <a:bodyPr/>
          <a:lstStyle/>
          <a:p>
            <a:fld id="{25E6CBAF-C6AF-44FB-B095-0D77FA9F36FC}" type="datetime1">
              <a:rPr lang="en-GB" smtClean="0"/>
              <a:t>16/01/2024</a:t>
            </a:fld>
            <a:endParaRPr lang="en-GB"/>
          </a:p>
        </p:txBody>
      </p:sp>
      <p:sp>
        <p:nvSpPr>
          <p:cNvPr id="5" name="Footer Placeholder 4">
            <a:extLst>
              <a:ext uri="{FF2B5EF4-FFF2-40B4-BE49-F238E27FC236}">
                <a16:creationId xmlns:a16="http://schemas.microsoft.com/office/drawing/2014/main" id="{C85E5B2F-CD18-BB87-C969-93666241ABCC}"/>
              </a:ext>
            </a:extLst>
          </p:cNvPr>
          <p:cNvSpPr>
            <a:spLocks noGrp="1"/>
          </p:cNvSpPr>
          <p:nvPr>
            <p:ph type="ftr" sz="quarter" idx="11"/>
          </p:nvPr>
        </p:nvSpPr>
        <p:spPr/>
        <p:txBody>
          <a:bodyPr/>
          <a:lstStyle/>
          <a:p>
            <a:r>
              <a:rPr lang="en-GB"/>
              <a:t>PgCert Academic Practice in Art, Design and Communication</a:t>
            </a:r>
          </a:p>
        </p:txBody>
      </p:sp>
      <p:sp>
        <p:nvSpPr>
          <p:cNvPr id="6" name="Slide Number Placeholder 5">
            <a:extLst>
              <a:ext uri="{FF2B5EF4-FFF2-40B4-BE49-F238E27FC236}">
                <a16:creationId xmlns:a16="http://schemas.microsoft.com/office/drawing/2014/main" id="{C4377426-3F7C-C214-F18B-62D5BE9CBE7D}"/>
              </a:ext>
            </a:extLst>
          </p:cNvPr>
          <p:cNvSpPr>
            <a:spLocks noGrp="1"/>
          </p:cNvSpPr>
          <p:nvPr>
            <p:ph type="sldNum" sz="quarter" idx="12"/>
          </p:nvPr>
        </p:nvSpPr>
        <p:spPr/>
        <p:txBody>
          <a:bodyPr/>
          <a:lstStyle/>
          <a:p>
            <a:fld id="{726FB7A5-4FC6-493E-9E3C-3BE96354D369}" type="slidenum">
              <a:rPr lang="en-GB" smtClean="0"/>
              <a:t>‹#›</a:t>
            </a:fld>
            <a:endParaRPr lang="en-GB"/>
          </a:p>
        </p:txBody>
      </p:sp>
    </p:spTree>
    <p:extLst>
      <p:ext uri="{BB962C8B-B14F-4D97-AF65-F5344CB8AC3E}">
        <p14:creationId xmlns:p14="http://schemas.microsoft.com/office/powerpoint/2010/main" val="2186430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C4AD-191B-64DB-57A3-B6F1C001D7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A5D1F6-1DA1-979D-6D9F-75C4D3E886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333992-84E5-D3E4-A590-ADC032385D75}"/>
              </a:ext>
            </a:extLst>
          </p:cNvPr>
          <p:cNvSpPr>
            <a:spLocks noGrp="1"/>
          </p:cNvSpPr>
          <p:nvPr>
            <p:ph type="dt" sz="half" idx="10"/>
          </p:nvPr>
        </p:nvSpPr>
        <p:spPr/>
        <p:txBody>
          <a:bodyPr/>
          <a:lstStyle/>
          <a:p>
            <a:fld id="{0B13AC6F-E952-46D9-AD1D-2C3AF09FBC16}" type="datetime1">
              <a:rPr lang="en-GB" smtClean="0"/>
              <a:t>16/01/2024</a:t>
            </a:fld>
            <a:endParaRPr lang="en-GB"/>
          </a:p>
        </p:txBody>
      </p:sp>
      <p:sp>
        <p:nvSpPr>
          <p:cNvPr id="5" name="Footer Placeholder 4">
            <a:extLst>
              <a:ext uri="{FF2B5EF4-FFF2-40B4-BE49-F238E27FC236}">
                <a16:creationId xmlns:a16="http://schemas.microsoft.com/office/drawing/2014/main" id="{69090007-E139-51D8-2A4B-651DECACD1F9}"/>
              </a:ext>
            </a:extLst>
          </p:cNvPr>
          <p:cNvSpPr>
            <a:spLocks noGrp="1"/>
          </p:cNvSpPr>
          <p:nvPr>
            <p:ph type="ftr" sz="quarter" idx="11"/>
          </p:nvPr>
        </p:nvSpPr>
        <p:spPr/>
        <p:txBody>
          <a:bodyPr/>
          <a:lstStyle/>
          <a:p>
            <a:r>
              <a:rPr lang="en-GB"/>
              <a:t>PgCert Academic Practice in Art, Design and Communication</a:t>
            </a:r>
          </a:p>
        </p:txBody>
      </p:sp>
      <p:sp>
        <p:nvSpPr>
          <p:cNvPr id="6" name="Slide Number Placeholder 5">
            <a:extLst>
              <a:ext uri="{FF2B5EF4-FFF2-40B4-BE49-F238E27FC236}">
                <a16:creationId xmlns:a16="http://schemas.microsoft.com/office/drawing/2014/main" id="{4295BC5E-C377-2526-EFE6-6A81E3E59808}"/>
              </a:ext>
            </a:extLst>
          </p:cNvPr>
          <p:cNvSpPr>
            <a:spLocks noGrp="1"/>
          </p:cNvSpPr>
          <p:nvPr>
            <p:ph type="sldNum" sz="quarter" idx="12"/>
          </p:nvPr>
        </p:nvSpPr>
        <p:spPr/>
        <p:txBody>
          <a:bodyPr/>
          <a:lstStyle/>
          <a:p>
            <a:fld id="{726FB7A5-4FC6-493E-9E3C-3BE96354D369}" type="slidenum">
              <a:rPr lang="en-GB" smtClean="0"/>
              <a:t>‹#›</a:t>
            </a:fld>
            <a:endParaRPr lang="en-GB"/>
          </a:p>
        </p:txBody>
      </p:sp>
    </p:spTree>
    <p:extLst>
      <p:ext uri="{BB962C8B-B14F-4D97-AF65-F5344CB8AC3E}">
        <p14:creationId xmlns:p14="http://schemas.microsoft.com/office/powerpoint/2010/main" val="357226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79DD3-22F6-AD07-836A-A4ECC30F19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889664-013C-3873-B867-FE19329F25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9C9416-7D7C-E567-28D5-38D4D5E3AEFE}"/>
              </a:ext>
            </a:extLst>
          </p:cNvPr>
          <p:cNvSpPr>
            <a:spLocks noGrp="1"/>
          </p:cNvSpPr>
          <p:nvPr>
            <p:ph type="dt" sz="half" idx="10"/>
          </p:nvPr>
        </p:nvSpPr>
        <p:spPr/>
        <p:txBody>
          <a:bodyPr/>
          <a:lstStyle/>
          <a:p>
            <a:fld id="{B1C24B68-8E06-4A5F-B24D-544F39BCFECB}" type="datetime1">
              <a:rPr lang="en-GB" smtClean="0"/>
              <a:t>16/01/2024</a:t>
            </a:fld>
            <a:endParaRPr lang="en-GB"/>
          </a:p>
        </p:txBody>
      </p:sp>
      <p:sp>
        <p:nvSpPr>
          <p:cNvPr id="5" name="Footer Placeholder 4">
            <a:extLst>
              <a:ext uri="{FF2B5EF4-FFF2-40B4-BE49-F238E27FC236}">
                <a16:creationId xmlns:a16="http://schemas.microsoft.com/office/drawing/2014/main" id="{35671DF2-34AF-0DA3-2D43-BE916EF08883}"/>
              </a:ext>
            </a:extLst>
          </p:cNvPr>
          <p:cNvSpPr>
            <a:spLocks noGrp="1"/>
          </p:cNvSpPr>
          <p:nvPr>
            <p:ph type="ftr" sz="quarter" idx="11"/>
          </p:nvPr>
        </p:nvSpPr>
        <p:spPr/>
        <p:txBody>
          <a:bodyPr/>
          <a:lstStyle/>
          <a:p>
            <a:r>
              <a:rPr lang="en-GB"/>
              <a:t>PgCert Academic Practice in Art, Design and Communication</a:t>
            </a:r>
          </a:p>
        </p:txBody>
      </p:sp>
      <p:sp>
        <p:nvSpPr>
          <p:cNvPr id="6" name="Slide Number Placeholder 5">
            <a:extLst>
              <a:ext uri="{FF2B5EF4-FFF2-40B4-BE49-F238E27FC236}">
                <a16:creationId xmlns:a16="http://schemas.microsoft.com/office/drawing/2014/main" id="{3273F8E0-8A38-E10B-6330-FBD45318AE99}"/>
              </a:ext>
            </a:extLst>
          </p:cNvPr>
          <p:cNvSpPr>
            <a:spLocks noGrp="1"/>
          </p:cNvSpPr>
          <p:nvPr>
            <p:ph type="sldNum" sz="quarter" idx="12"/>
          </p:nvPr>
        </p:nvSpPr>
        <p:spPr/>
        <p:txBody>
          <a:bodyPr/>
          <a:lstStyle/>
          <a:p>
            <a:fld id="{726FB7A5-4FC6-493E-9E3C-3BE96354D369}" type="slidenum">
              <a:rPr lang="en-GB" smtClean="0"/>
              <a:t>‹#›</a:t>
            </a:fld>
            <a:endParaRPr lang="en-GB"/>
          </a:p>
        </p:txBody>
      </p:sp>
    </p:spTree>
    <p:extLst>
      <p:ext uri="{BB962C8B-B14F-4D97-AF65-F5344CB8AC3E}">
        <p14:creationId xmlns:p14="http://schemas.microsoft.com/office/powerpoint/2010/main" val="2528915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C10-17DE-C97C-8A67-7BD3BB0860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9BD16F-C53F-2DE6-2AE6-5C10D85C54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C9255E2-383F-7BA0-19A4-C9704C6E1B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194DAC-AB37-5321-CB71-E6FA0BCE2BE1}"/>
              </a:ext>
            </a:extLst>
          </p:cNvPr>
          <p:cNvSpPr>
            <a:spLocks noGrp="1"/>
          </p:cNvSpPr>
          <p:nvPr>
            <p:ph type="dt" sz="half" idx="10"/>
          </p:nvPr>
        </p:nvSpPr>
        <p:spPr/>
        <p:txBody>
          <a:bodyPr/>
          <a:lstStyle/>
          <a:p>
            <a:fld id="{587882BF-A884-4102-90CE-3E731598EB8E}" type="datetime1">
              <a:rPr lang="en-GB" smtClean="0"/>
              <a:t>16/01/2024</a:t>
            </a:fld>
            <a:endParaRPr lang="en-GB"/>
          </a:p>
        </p:txBody>
      </p:sp>
      <p:sp>
        <p:nvSpPr>
          <p:cNvPr id="6" name="Footer Placeholder 5">
            <a:extLst>
              <a:ext uri="{FF2B5EF4-FFF2-40B4-BE49-F238E27FC236}">
                <a16:creationId xmlns:a16="http://schemas.microsoft.com/office/drawing/2014/main" id="{0F33654B-6915-42A5-B52E-E380FD942D32}"/>
              </a:ext>
            </a:extLst>
          </p:cNvPr>
          <p:cNvSpPr>
            <a:spLocks noGrp="1"/>
          </p:cNvSpPr>
          <p:nvPr>
            <p:ph type="ftr" sz="quarter" idx="11"/>
          </p:nvPr>
        </p:nvSpPr>
        <p:spPr/>
        <p:txBody>
          <a:bodyPr/>
          <a:lstStyle/>
          <a:p>
            <a:r>
              <a:rPr lang="en-GB"/>
              <a:t>PgCert Academic Practice in Art, Design and Communication</a:t>
            </a:r>
          </a:p>
        </p:txBody>
      </p:sp>
      <p:sp>
        <p:nvSpPr>
          <p:cNvPr id="7" name="Slide Number Placeholder 6">
            <a:extLst>
              <a:ext uri="{FF2B5EF4-FFF2-40B4-BE49-F238E27FC236}">
                <a16:creationId xmlns:a16="http://schemas.microsoft.com/office/drawing/2014/main" id="{74BB9856-7A03-898F-DBD1-DB69965AC71B}"/>
              </a:ext>
            </a:extLst>
          </p:cNvPr>
          <p:cNvSpPr>
            <a:spLocks noGrp="1"/>
          </p:cNvSpPr>
          <p:nvPr>
            <p:ph type="sldNum" sz="quarter" idx="12"/>
          </p:nvPr>
        </p:nvSpPr>
        <p:spPr/>
        <p:txBody>
          <a:bodyPr/>
          <a:lstStyle/>
          <a:p>
            <a:fld id="{726FB7A5-4FC6-493E-9E3C-3BE96354D369}" type="slidenum">
              <a:rPr lang="en-GB" smtClean="0"/>
              <a:t>‹#›</a:t>
            </a:fld>
            <a:endParaRPr lang="en-GB"/>
          </a:p>
        </p:txBody>
      </p:sp>
    </p:spTree>
    <p:extLst>
      <p:ext uri="{BB962C8B-B14F-4D97-AF65-F5344CB8AC3E}">
        <p14:creationId xmlns:p14="http://schemas.microsoft.com/office/powerpoint/2010/main" val="616866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B2669-35D9-1934-3F18-41CE723BBE3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6B8B60-B3E8-1A12-B003-FA7E1A8836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7ACB51-4C79-1D95-BFD3-061ECF7AD3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FCADF26-5202-3A23-B7D9-FD7A61A37B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E6A134-5B98-C9DC-AADD-BE58CF5B4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27CF2D-8C94-59FD-1CC7-AE06C139F8EF}"/>
              </a:ext>
            </a:extLst>
          </p:cNvPr>
          <p:cNvSpPr>
            <a:spLocks noGrp="1"/>
          </p:cNvSpPr>
          <p:nvPr>
            <p:ph type="dt" sz="half" idx="10"/>
          </p:nvPr>
        </p:nvSpPr>
        <p:spPr/>
        <p:txBody>
          <a:bodyPr/>
          <a:lstStyle/>
          <a:p>
            <a:fld id="{3A3E713A-F5DF-4049-96CD-89EA01D0B64B}" type="datetime1">
              <a:rPr lang="en-GB" smtClean="0"/>
              <a:t>16/01/2024</a:t>
            </a:fld>
            <a:endParaRPr lang="en-GB"/>
          </a:p>
        </p:txBody>
      </p:sp>
      <p:sp>
        <p:nvSpPr>
          <p:cNvPr id="8" name="Footer Placeholder 7">
            <a:extLst>
              <a:ext uri="{FF2B5EF4-FFF2-40B4-BE49-F238E27FC236}">
                <a16:creationId xmlns:a16="http://schemas.microsoft.com/office/drawing/2014/main" id="{393353AB-F29D-E672-0A71-D25B362F9878}"/>
              </a:ext>
            </a:extLst>
          </p:cNvPr>
          <p:cNvSpPr>
            <a:spLocks noGrp="1"/>
          </p:cNvSpPr>
          <p:nvPr>
            <p:ph type="ftr" sz="quarter" idx="11"/>
          </p:nvPr>
        </p:nvSpPr>
        <p:spPr/>
        <p:txBody>
          <a:bodyPr/>
          <a:lstStyle/>
          <a:p>
            <a:r>
              <a:rPr lang="en-GB"/>
              <a:t>PgCert Academic Practice in Art, Design and Communication</a:t>
            </a:r>
          </a:p>
        </p:txBody>
      </p:sp>
      <p:sp>
        <p:nvSpPr>
          <p:cNvPr id="9" name="Slide Number Placeholder 8">
            <a:extLst>
              <a:ext uri="{FF2B5EF4-FFF2-40B4-BE49-F238E27FC236}">
                <a16:creationId xmlns:a16="http://schemas.microsoft.com/office/drawing/2014/main" id="{4612EEF0-278E-B28F-2F61-58896807CCB1}"/>
              </a:ext>
            </a:extLst>
          </p:cNvPr>
          <p:cNvSpPr>
            <a:spLocks noGrp="1"/>
          </p:cNvSpPr>
          <p:nvPr>
            <p:ph type="sldNum" sz="quarter" idx="12"/>
          </p:nvPr>
        </p:nvSpPr>
        <p:spPr/>
        <p:txBody>
          <a:bodyPr/>
          <a:lstStyle/>
          <a:p>
            <a:fld id="{726FB7A5-4FC6-493E-9E3C-3BE96354D369}" type="slidenum">
              <a:rPr lang="en-GB" smtClean="0"/>
              <a:t>‹#›</a:t>
            </a:fld>
            <a:endParaRPr lang="en-GB"/>
          </a:p>
        </p:txBody>
      </p:sp>
    </p:spTree>
    <p:extLst>
      <p:ext uri="{BB962C8B-B14F-4D97-AF65-F5344CB8AC3E}">
        <p14:creationId xmlns:p14="http://schemas.microsoft.com/office/powerpoint/2010/main" val="82943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B17EF-AA9A-6CF8-D6A0-02F7BFC4902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9C0B3DE-F5AA-A0B1-53DD-88B9D053B967}"/>
              </a:ext>
            </a:extLst>
          </p:cNvPr>
          <p:cNvSpPr>
            <a:spLocks noGrp="1"/>
          </p:cNvSpPr>
          <p:nvPr>
            <p:ph type="dt" sz="half" idx="10"/>
          </p:nvPr>
        </p:nvSpPr>
        <p:spPr/>
        <p:txBody>
          <a:bodyPr/>
          <a:lstStyle/>
          <a:p>
            <a:fld id="{795D9C63-3E40-4327-875A-FFEB6799E536}" type="datetime1">
              <a:rPr lang="en-GB" smtClean="0"/>
              <a:t>16/01/2024</a:t>
            </a:fld>
            <a:endParaRPr lang="en-GB"/>
          </a:p>
        </p:txBody>
      </p:sp>
      <p:sp>
        <p:nvSpPr>
          <p:cNvPr id="4" name="Footer Placeholder 3">
            <a:extLst>
              <a:ext uri="{FF2B5EF4-FFF2-40B4-BE49-F238E27FC236}">
                <a16:creationId xmlns:a16="http://schemas.microsoft.com/office/drawing/2014/main" id="{01F0E40F-42DA-36D6-0E30-357C2989D93C}"/>
              </a:ext>
            </a:extLst>
          </p:cNvPr>
          <p:cNvSpPr>
            <a:spLocks noGrp="1"/>
          </p:cNvSpPr>
          <p:nvPr>
            <p:ph type="ftr" sz="quarter" idx="11"/>
          </p:nvPr>
        </p:nvSpPr>
        <p:spPr/>
        <p:txBody>
          <a:bodyPr/>
          <a:lstStyle/>
          <a:p>
            <a:r>
              <a:rPr lang="en-GB"/>
              <a:t>PgCert Academic Practice in Art, Design and Communication</a:t>
            </a:r>
          </a:p>
        </p:txBody>
      </p:sp>
      <p:sp>
        <p:nvSpPr>
          <p:cNvPr id="5" name="Slide Number Placeholder 4">
            <a:extLst>
              <a:ext uri="{FF2B5EF4-FFF2-40B4-BE49-F238E27FC236}">
                <a16:creationId xmlns:a16="http://schemas.microsoft.com/office/drawing/2014/main" id="{7C388D42-09DA-6CAD-BB4F-8C863830D4FC}"/>
              </a:ext>
            </a:extLst>
          </p:cNvPr>
          <p:cNvSpPr>
            <a:spLocks noGrp="1"/>
          </p:cNvSpPr>
          <p:nvPr>
            <p:ph type="sldNum" sz="quarter" idx="12"/>
          </p:nvPr>
        </p:nvSpPr>
        <p:spPr/>
        <p:txBody>
          <a:bodyPr/>
          <a:lstStyle/>
          <a:p>
            <a:fld id="{726FB7A5-4FC6-493E-9E3C-3BE96354D369}" type="slidenum">
              <a:rPr lang="en-GB" smtClean="0"/>
              <a:t>‹#›</a:t>
            </a:fld>
            <a:endParaRPr lang="en-GB"/>
          </a:p>
        </p:txBody>
      </p:sp>
    </p:spTree>
    <p:extLst>
      <p:ext uri="{BB962C8B-B14F-4D97-AF65-F5344CB8AC3E}">
        <p14:creationId xmlns:p14="http://schemas.microsoft.com/office/powerpoint/2010/main" val="2304124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241247-676A-DD36-FF7C-5BA2F9000F99}"/>
              </a:ext>
            </a:extLst>
          </p:cNvPr>
          <p:cNvSpPr>
            <a:spLocks noGrp="1"/>
          </p:cNvSpPr>
          <p:nvPr>
            <p:ph type="dt" sz="half" idx="10"/>
          </p:nvPr>
        </p:nvSpPr>
        <p:spPr/>
        <p:txBody>
          <a:bodyPr/>
          <a:lstStyle/>
          <a:p>
            <a:fld id="{55230C53-C5B2-4037-9D59-1532C6E8D7A3}" type="datetime1">
              <a:rPr lang="en-GB" smtClean="0"/>
              <a:t>16/01/2024</a:t>
            </a:fld>
            <a:endParaRPr lang="en-GB"/>
          </a:p>
        </p:txBody>
      </p:sp>
      <p:sp>
        <p:nvSpPr>
          <p:cNvPr id="3" name="Footer Placeholder 2">
            <a:extLst>
              <a:ext uri="{FF2B5EF4-FFF2-40B4-BE49-F238E27FC236}">
                <a16:creationId xmlns:a16="http://schemas.microsoft.com/office/drawing/2014/main" id="{130B3F80-43E8-BCDC-4BE0-56A74E554A07}"/>
              </a:ext>
            </a:extLst>
          </p:cNvPr>
          <p:cNvSpPr>
            <a:spLocks noGrp="1"/>
          </p:cNvSpPr>
          <p:nvPr>
            <p:ph type="ftr" sz="quarter" idx="11"/>
          </p:nvPr>
        </p:nvSpPr>
        <p:spPr/>
        <p:txBody>
          <a:bodyPr/>
          <a:lstStyle/>
          <a:p>
            <a:r>
              <a:rPr lang="en-GB"/>
              <a:t>PgCert Academic Practice in Art, Design and Communication</a:t>
            </a:r>
          </a:p>
        </p:txBody>
      </p:sp>
      <p:sp>
        <p:nvSpPr>
          <p:cNvPr id="4" name="Slide Number Placeholder 3">
            <a:extLst>
              <a:ext uri="{FF2B5EF4-FFF2-40B4-BE49-F238E27FC236}">
                <a16:creationId xmlns:a16="http://schemas.microsoft.com/office/drawing/2014/main" id="{9D668D8A-8EE8-6FB0-F2A2-7182F3EE9B47}"/>
              </a:ext>
            </a:extLst>
          </p:cNvPr>
          <p:cNvSpPr>
            <a:spLocks noGrp="1"/>
          </p:cNvSpPr>
          <p:nvPr>
            <p:ph type="sldNum" sz="quarter" idx="12"/>
          </p:nvPr>
        </p:nvSpPr>
        <p:spPr/>
        <p:txBody>
          <a:bodyPr/>
          <a:lstStyle/>
          <a:p>
            <a:fld id="{726FB7A5-4FC6-493E-9E3C-3BE96354D369}" type="slidenum">
              <a:rPr lang="en-GB" smtClean="0"/>
              <a:t>‹#›</a:t>
            </a:fld>
            <a:endParaRPr lang="en-GB"/>
          </a:p>
        </p:txBody>
      </p:sp>
    </p:spTree>
    <p:extLst>
      <p:ext uri="{BB962C8B-B14F-4D97-AF65-F5344CB8AC3E}">
        <p14:creationId xmlns:p14="http://schemas.microsoft.com/office/powerpoint/2010/main" val="32703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80BB-C8F4-F270-B245-4B949E464B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E0D247-3BC0-86EC-BF79-1908E68F7C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745377-BEA4-EA12-C117-FBE5A89A40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E140D3-5270-D560-824E-015A40CBAF2B}"/>
              </a:ext>
            </a:extLst>
          </p:cNvPr>
          <p:cNvSpPr>
            <a:spLocks noGrp="1"/>
          </p:cNvSpPr>
          <p:nvPr>
            <p:ph type="dt" sz="half" idx="10"/>
          </p:nvPr>
        </p:nvSpPr>
        <p:spPr/>
        <p:txBody>
          <a:bodyPr/>
          <a:lstStyle/>
          <a:p>
            <a:fld id="{0A1384B1-9CE8-4C54-87B8-AA481FE9CD92}" type="datetime1">
              <a:rPr lang="en-GB" smtClean="0"/>
              <a:t>16/01/2024</a:t>
            </a:fld>
            <a:endParaRPr lang="en-GB"/>
          </a:p>
        </p:txBody>
      </p:sp>
      <p:sp>
        <p:nvSpPr>
          <p:cNvPr id="6" name="Footer Placeholder 5">
            <a:extLst>
              <a:ext uri="{FF2B5EF4-FFF2-40B4-BE49-F238E27FC236}">
                <a16:creationId xmlns:a16="http://schemas.microsoft.com/office/drawing/2014/main" id="{8702CC0C-0DD2-42EA-451D-6711E00A0997}"/>
              </a:ext>
            </a:extLst>
          </p:cNvPr>
          <p:cNvSpPr>
            <a:spLocks noGrp="1"/>
          </p:cNvSpPr>
          <p:nvPr>
            <p:ph type="ftr" sz="quarter" idx="11"/>
          </p:nvPr>
        </p:nvSpPr>
        <p:spPr/>
        <p:txBody>
          <a:bodyPr/>
          <a:lstStyle/>
          <a:p>
            <a:r>
              <a:rPr lang="en-GB"/>
              <a:t>PgCert Academic Practice in Art, Design and Communication</a:t>
            </a:r>
          </a:p>
        </p:txBody>
      </p:sp>
      <p:sp>
        <p:nvSpPr>
          <p:cNvPr id="7" name="Slide Number Placeholder 6">
            <a:extLst>
              <a:ext uri="{FF2B5EF4-FFF2-40B4-BE49-F238E27FC236}">
                <a16:creationId xmlns:a16="http://schemas.microsoft.com/office/drawing/2014/main" id="{2D71BCBA-56E0-9D36-BA21-78943AA4C7B2}"/>
              </a:ext>
            </a:extLst>
          </p:cNvPr>
          <p:cNvSpPr>
            <a:spLocks noGrp="1"/>
          </p:cNvSpPr>
          <p:nvPr>
            <p:ph type="sldNum" sz="quarter" idx="12"/>
          </p:nvPr>
        </p:nvSpPr>
        <p:spPr/>
        <p:txBody>
          <a:bodyPr/>
          <a:lstStyle/>
          <a:p>
            <a:fld id="{726FB7A5-4FC6-493E-9E3C-3BE96354D369}" type="slidenum">
              <a:rPr lang="en-GB" smtClean="0"/>
              <a:t>‹#›</a:t>
            </a:fld>
            <a:endParaRPr lang="en-GB"/>
          </a:p>
        </p:txBody>
      </p:sp>
    </p:spTree>
    <p:extLst>
      <p:ext uri="{BB962C8B-B14F-4D97-AF65-F5344CB8AC3E}">
        <p14:creationId xmlns:p14="http://schemas.microsoft.com/office/powerpoint/2010/main" val="1886313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F73EE-91F5-02D9-9417-D3839148AE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DF0321D-D37E-83C2-6287-9556247338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EB74D03-A271-C1F2-EAC5-A92E1EF8A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471AB1-87C5-5BFC-345D-994D06225F67}"/>
              </a:ext>
            </a:extLst>
          </p:cNvPr>
          <p:cNvSpPr>
            <a:spLocks noGrp="1"/>
          </p:cNvSpPr>
          <p:nvPr>
            <p:ph type="dt" sz="half" idx="10"/>
          </p:nvPr>
        </p:nvSpPr>
        <p:spPr/>
        <p:txBody>
          <a:bodyPr/>
          <a:lstStyle/>
          <a:p>
            <a:fld id="{3BB577D0-8B33-402D-9E7A-846D1427C2AD}" type="datetime1">
              <a:rPr lang="en-GB" smtClean="0"/>
              <a:t>16/01/2024</a:t>
            </a:fld>
            <a:endParaRPr lang="en-GB"/>
          </a:p>
        </p:txBody>
      </p:sp>
      <p:sp>
        <p:nvSpPr>
          <p:cNvPr id="6" name="Footer Placeholder 5">
            <a:extLst>
              <a:ext uri="{FF2B5EF4-FFF2-40B4-BE49-F238E27FC236}">
                <a16:creationId xmlns:a16="http://schemas.microsoft.com/office/drawing/2014/main" id="{AE8F77E5-8B91-3514-A445-56BBC58B8966}"/>
              </a:ext>
            </a:extLst>
          </p:cNvPr>
          <p:cNvSpPr>
            <a:spLocks noGrp="1"/>
          </p:cNvSpPr>
          <p:nvPr>
            <p:ph type="ftr" sz="quarter" idx="11"/>
          </p:nvPr>
        </p:nvSpPr>
        <p:spPr/>
        <p:txBody>
          <a:bodyPr/>
          <a:lstStyle/>
          <a:p>
            <a:r>
              <a:rPr lang="en-GB"/>
              <a:t>PgCert Academic Practice in Art, Design and Communication</a:t>
            </a:r>
          </a:p>
        </p:txBody>
      </p:sp>
      <p:sp>
        <p:nvSpPr>
          <p:cNvPr id="7" name="Slide Number Placeholder 6">
            <a:extLst>
              <a:ext uri="{FF2B5EF4-FFF2-40B4-BE49-F238E27FC236}">
                <a16:creationId xmlns:a16="http://schemas.microsoft.com/office/drawing/2014/main" id="{2E296F53-B6BC-9D17-7635-2A66EA170F9E}"/>
              </a:ext>
            </a:extLst>
          </p:cNvPr>
          <p:cNvSpPr>
            <a:spLocks noGrp="1"/>
          </p:cNvSpPr>
          <p:nvPr>
            <p:ph type="sldNum" sz="quarter" idx="12"/>
          </p:nvPr>
        </p:nvSpPr>
        <p:spPr/>
        <p:txBody>
          <a:bodyPr/>
          <a:lstStyle/>
          <a:p>
            <a:fld id="{726FB7A5-4FC6-493E-9E3C-3BE96354D369}" type="slidenum">
              <a:rPr lang="en-GB" smtClean="0"/>
              <a:t>‹#›</a:t>
            </a:fld>
            <a:endParaRPr lang="en-GB"/>
          </a:p>
        </p:txBody>
      </p:sp>
    </p:spTree>
    <p:extLst>
      <p:ext uri="{BB962C8B-B14F-4D97-AF65-F5344CB8AC3E}">
        <p14:creationId xmlns:p14="http://schemas.microsoft.com/office/powerpoint/2010/main" val="85233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F4F6DA-CFC8-7FB6-7E7E-A231D4BCAE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798A62-C4AC-5891-9217-FDE3D95978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E56816-309F-E55D-8178-754ECA606E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903E2-2D1D-497D-926F-17EE17A36110}" type="datetime1">
              <a:rPr lang="en-GB" smtClean="0"/>
              <a:t>16/01/2024</a:t>
            </a:fld>
            <a:endParaRPr lang="en-GB"/>
          </a:p>
        </p:txBody>
      </p:sp>
      <p:sp>
        <p:nvSpPr>
          <p:cNvPr id="5" name="Footer Placeholder 4">
            <a:extLst>
              <a:ext uri="{FF2B5EF4-FFF2-40B4-BE49-F238E27FC236}">
                <a16:creationId xmlns:a16="http://schemas.microsoft.com/office/drawing/2014/main" id="{B1DBEC88-DD6C-6136-7314-FAF909CEEA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PgCert Academic Practice in Art, Design and Communication</a:t>
            </a:r>
          </a:p>
        </p:txBody>
      </p:sp>
      <p:sp>
        <p:nvSpPr>
          <p:cNvPr id="6" name="Slide Number Placeholder 5">
            <a:extLst>
              <a:ext uri="{FF2B5EF4-FFF2-40B4-BE49-F238E27FC236}">
                <a16:creationId xmlns:a16="http://schemas.microsoft.com/office/drawing/2014/main" id="{0B6B7833-FD6A-7A01-9913-9AA97A25FE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FB7A5-4FC6-493E-9E3C-3BE96354D369}" type="slidenum">
              <a:rPr lang="en-GB" smtClean="0"/>
              <a:t>‹#›</a:t>
            </a:fld>
            <a:endParaRPr lang="en-GB"/>
          </a:p>
        </p:txBody>
      </p:sp>
    </p:spTree>
    <p:extLst>
      <p:ext uri="{BB962C8B-B14F-4D97-AF65-F5344CB8AC3E}">
        <p14:creationId xmlns:p14="http://schemas.microsoft.com/office/powerpoint/2010/main" val="2858301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helpfulprofessor.com/ethnography-exampl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B942F3-0039-CFAE-5C62-95FB7578AFD3}"/>
              </a:ext>
            </a:extLst>
          </p:cNvPr>
          <p:cNvSpPr>
            <a:spLocks noGrp="1"/>
          </p:cNvSpPr>
          <p:nvPr>
            <p:ph type="title"/>
          </p:nvPr>
        </p:nvSpPr>
        <p:spPr>
          <a:xfrm>
            <a:off x="800553" y="858945"/>
            <a:ext cx="10515600" cy="1133693"/>
          </a:xfrm>
        </p:spPr>
        <p:txBody>
          <a:bodyPr vert="horz" lIns="91440" tIns="45720" rIns="91440" bIns="45720" rtlCol="0" anchor="ctr">
            <a:normAutofit/>
          </a:bodyPr>
          <a:lstStyle/>
          <a:p>
            <a:r>
              <a:rPr lang="en-US" sz="2800" b="1" kern="1200" dirty="0">
                <a:solidFill>
                  <a:schemeClr val="tx1"/>
                </a:solidFill>
                <a:latin typeface="Avenir Next LT Pro Light" panose="020B0304020202020204" pitchFamily="34" charset="0"/>
              </a:rPr>
              <a:t>PgCert Academic Practice in Art, Design and Communication.</a:t>
            </a:r>
            <a:r>
              <a:rPr lang="en-US" sz="2800" kern="1200" dirty="0">
                <a:solidFill>
                  <a:schemeClr val="tx1"/>
                </a:solidFill>
                <a:latin typeface="+mj-lt"/>
                <a:ea typeface="+mj-ea"/>
                <a:cs typeface="+mj-cs"/>
              </a:rPr>
              <a:t>	</a:t>
            </a:r>
            <a:r>
              <a:rPr lang="en-US" sz="3600" kern="1200" dirty="0">
                <a:solidFill>
                  <a:schemeClr val="tx1"/>
                </a:solidFill>
                <a:latin typeface="+mj-lt"/>
                <a:ea typeface="+mj-ea"/>
                <a:cs typeface="+mj-cs"/>
              </a:rPr>
              <a:t>		</a:t>
            </a:r>
          </a:p>
        </p:txBody>
      </p:sp>
      <p:sp>
        <p:nvSpPr>
          <p:cNvPr id="3" name="Text Placeholder 2">
            <a:extLst>
              <a:ext uri="{FF2B5EF4-FFF2-40B4-BE49-F238E27FC236}">
                <a16:creationId xmlns:a16="http://schemas.microsoft.com/office/drawing/2014/main" id="{5D1CD0B9-0C6C-ED15-DB50-C4D76845635B}"/>
              </a:ext>
            </a:extLst>
          </p:cNvPr>
          <p:cNvSpPr>
            <a:spLocks/>
          </p:cNvSpPr>
          <p:nvPr/>
        </p:nvSpPr>
        <p:spPr>
          <a:xfrm>
            <a:off x="800553" y="1975944"/>
            <a:ext cx="5575258" cy="3216165"/>
          </a:xfrm>
          <a:prstGeom prst="rect">
            <a:avLst/>
          </a:prstGeom>
        </p:spPr>
        <p:txBody>
          <a:bodyPr>
            <a:normAutofit/>
          </a:bodyPr>
          <a:lstStyle/>
          <a:p>
            <a:pPr defTabSz="877824">
              <a:spcAft>
                <a:spcPts val="600"/>
              </a:spcAft>
            </a:pPr>
            <a:endParaRPr lang="en-GB" sz="1400" kern="1200" dirty="0">
              <a:solidFill>
                <a:schemeClr val="tx1"/>
              </a:solidFill>
              <a:latin typeface="Avenir Next LT Pro Light" panose="020B0304020202020204" pitchFamily="34" charset="0"/>
            </a:endParaRPr>
          </a:p>
          <a:p>
            <a:pPr defTabSz="877824">
              <a:spcAft>
                <a:spcPts val="600"/>
              </a:spcAft>
            </a:pPr>
            <a:r>
              <a:rPr lang="en-GB" sz="2000" b="1" kern="1200" dirty="0">
                <a:solidFill>
                  <a:schemeClr val="tx1"/>
                </a:solidFill>
                <a:latin typeface="Avenir Next LT Pro Light" panose="020B0304020202020204" pitchFamily="34" charset="0"/>
              </a:rPr>
              <a:t>Action Research Project:</a:t>
            </a:r>
          </a:p>
          <a:p>
            <a:pPr defTabSz="877824">
              <a:spcAft>
                <a:spcPts val="600"/>
              </a:spcAft>
            </a:pPr>
            <a:r>
              <a:rPr lang="en-GB" sz="1800" dirty="0">
                <a:effectLst/>
                <a:latin typeface="Avenir Next LT Pro Light" panose="020B0304020202020204" pitchFamily="34" charset="0"/>
                <a:ea typeface="Calibri" panose="020F0502020204030204" pitchFamily="34" charset="0"/>
                <a:cs typeface="Times New Roman" panose="02020603050405020304" pitchFamily="18" charset="0"/>
              </a:rPr>
              <a:t>Using creative writing in the form of psychotherapy vignettes, to explore social justice themes of intersectionality and inclusivity in student counselling at UAL. </a:t>
            </a:r>
            <a:r>
              <a:rPr lang="en-GB" sz="1728" kern="1200" dirty="0">
                <a:solidFill>
                  <a:schemeClr val="tx1"/>
                </a:solidFill>
                <a:latin typeface="+mn-lt"/>
                <a:ea typeface="+mn-ea"/>
                <a:cs typeface="+mn-cs"/>
              </a:rPr>
              <a:t>			</a:t>
            </a:r>
            <a:endParaRPr lang="en-GB" dirty="0"/>
          </a:p>
        </p:txBody>
      </p:sp>
      <p:sp>
        <p:nvSpPr>
          <p:cNvPr id="4" name="Content Placeholder 3">
            <a:extLst>
              <a:ext uri="{FF2B5EF4-FFF2-40B4-BE49-F238E27FC236}">
                <a16:creationId xmlns:a16="http://schemas.microsoft.com/office/drawing/2014/main" id="{11E52B16-1397-6102-7E4A-A48114A3FC18}"/>
              </a:ext>
            </a:extLst>
          </p:cNvPr>
          <p:cNvSpPr>
            <a:spLocks/>
          </p:cNvSpPr>
          <p:nvPr/>
        </p:nvSpPr>
        <p:spPr>
          <a:xfrm>
            <a:off x="838200" y="4025462"/>
            <a:ext cx="4977991" cy="2406869"/>
          </a:xfrm>
          <a:prstGeom prst="rect">
            <a:avLst/>
          </a:prstGeom>
        </p:spPr>
        <p:txBody>
          <a:bodyPr/>
          <a:lstStyle/>
          <a:p>
            <a:pPr defTabSz="877824">
              <a:spcAft>
                <a:spcPts val="600"/>
              </a:spcAft>
            </a:pPr>
            <a:endParaRPr lang="en-GB" sz="1728" kern="1200" dirty="0">
              <a:solidFill>
                <a:schemeClr val="tx1"/>
              </a:solidFill>
              <a:latin typeface="+mn-lt"/>
              <a:ea typeface="+mn-ea"/>
              <a:cs typeface="+mn-cs"/>
            </a:endParaRPr>
          </a:p>
          <a:p>
            <a:pPr defTabSz="877824">
              <a:spcAft>
                <a:spcPts val="600"/>
              </a:spcAft>
            </a:pPr>
            <a:endParaRPr lang="en-GB" sz="1728" kern="1200" dirty="0">
              <a:solidFill>
                <a:schemeClr val="tx1"/>
              </a:solidFill>
              <a:latin typeface="+mn-lt"/>
              <a:ea typeface="+mn-ea"/>
              <a:cs typeface="+mn-cs"/>
            </a:endParaRPr>
          </a:p>
          <a:p>
            <a:pPr defTabSz="877824">
              <a:spcAft>
                <a:spcPts val="600"/>
              </a:spcAft>
            </a:pPr>
            <a:endParaRPr lang="en-GB" sz="1728" kern="1200" dirty="0">
              <a:solidFill>
                <a:schemeClr val="tx1"/>
              </a:solidFill>
              <a:latin typeface="+mn-lt"/>
              <a:ea typeface="+mn-ea"/>
              <a:cs typeface="+mn-cs"/>
            </a:endParaRPr>
          </a:p>
          <a:p>
            <a:pPr defTabSz="877824">
              <a:spcAft>
                <a:spcPts val="600"/>
              </a:spcAft>
            </a:pPr>
            <a:r>
              <a:rPr lang="en-GB" kern="1200" dirty="0">
                <a:solidFill>
                  <a:schemeClr val="tx1"/>
                </a:solidFill>
                <a:latin typeface="Avenir Next LT Pro Light" panose="020B0304020202020204" pitchFamily="34" charset="0"/>
              </a:rPr>
              <a:t>Jackie Roberts</a:t>
            </a:r>
          </a:p>
          <a:p>
            <a:pPr defTabSz="877824">
              <a:spcAft>
                <a:spcPts val="600"/>
              </a:spcAft>
            </a:pPr>
            <a:r>
              <a:rPr lang="en-GB" kern="1200" dirty="0">
                <a:solidFill>
                  <a:schemeClr val="tx1"/>
                </a:solidFill>
                <a:latin typeface="Avenir Next LT Pro Light" panose="020B0304020202020204" pitchFamily="34" charset="0"/>
              </a:rPr>
              <a:t>Existential Psychotherapist and Counsellor</a:t>
            </a:r>
          </a:p>
          <a:p>
            <a:pPr defTabSz="877824">
              <a:spcAft>
                <a:spcPts val="600"/>
              </a:spcAft>
            </a:pPr>
            <a:r>
              <a:rPr lang="en-GB" kern="1200" dirty="0">
                <a:solidFill>
                  <a:schemeClr val="tx1"/>
                </a:solidFill>
                <a:latin typeface="Avenir Next LT Pro Light" panose="020B0304020202020204" pitchFamily="34" charset="0"/>
              </a:rPr>
              <a:t>(UKCP acc).</a:t>
            </a:r>
          </a:p>
          <a:p>
            <a:pPr defTabSz="877824">
              <a:spcAft>
                <a:spcPts val="600"/>
              </a:spcAft>
            </a:pPr>
            <a:r>
              <a:rPr lang="en-GB" dirty="0">
                <a:latin typeface="Avenir Next LT Pro Light" panose="020B0304020202020204" pitchFamily="34" charset="0"/>
              </a:rPr>
              <a:t>University of the Arts London</a:t>
            </a:r>
          </a:p>
        </p:txBody>
      </p:sp>
      <p:sp>
        <p:nvSpPr>
          <p:cNvPr id="5" name="Text Placeholder 4">
            <a:extLst>
              <a:ext uri="{FF2B5EF4-FFF2-40B4-BE49-F238E27FC236}">
                <a16:creationId xmlns:a16="http://schemas.microsoft.com/office/drawing/2014/main" id="{B5DF903A-5DE0-F7E1-DE2A-E045E66C9C06}"/>
              </a:ext>
            </a:extLst>
          </p:cNvPr>
          <p:cNvSpPr>
            <a:spLocks/>
          </p:cNvSpPr>
          <p:nvPr/>
        </p:nvSpPr>
        <p:spPr>
          <a:xfrm>
            <a:off x="6351293" y="2218809"/>
            <a:ext cx="5002507" cy="767255"/>
          </a:xfrm>
          <a:prstGeom prst="rect">
            <a:avLst/>
          </a:prstGeom>
        </p:spPr>
        <p:txBody>
          <a:bodyPr>
            <a:normAutofit/>
          </a:bodyPr>
          <a:lstStyle/>
          <a:p>
            <a:pPr defTabSz="877824">
              <a:spcAft>
                <a:spcPts val="600"/>
              </a:spcAft>
            </a:pPr>
            <a:r>
              <a:rPr lang="en-GB" sz="2400" b="1" kern="1200" dirty="0">
                <a:solidFill>
                  <a:schemeClr val="tx1"/>
                </a:solidFill>
                <a:latin typeface="Avenir Next LT Pro Light" panose="020B0304020202020204" pitchFamily="34" charset="0"/>
              </a:rPr>
              <a:t>University of the Arts London: LCF</a:t>
            </a:r>
            <a:endParaRPr lang="en-GB" sz="2400" b="1" dirty="0">
              <a:latin typeface="Avenir Next LT Pro Light" panose="020B0304020202020204" pitchFamily="34" charset="0"/>
            </a:endParaRPr>
          </a:p>
        </p:txBody>
      </p:sp>
      <p:pic>
        <p:nvPicPr>
          <p:cNvPr id="8" name="Content Placeholder 7" descr="A person's leg with a black sock&#10;&#10;Description automatically generated">
            <a:extLst>
              <a:ext uri="{FF2B5EF4-FFF2-40B4-BE49-F238E27FC236}">
                <a16:creationId xmlns:a16="http://schemas.microsoft.com/office/drawing/2014/main" id="{09F5278D-BAFF-8B2A-47D4-0A272023A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169" y="2643494"/>
            <a:ext cx="3121572" cy="3468012"/>
          </a:xfrm>
          <a:prstGeom prst="rect">
            <a:avLst/>
          </a:prstGeom>
        </p:spPr>
      </p:pic>
      <p:sp>
        <p:nvSpPr>
          <p:cNvPr id="11" name="TextBox 10">
            <a:extLst>
              <a:ext uri="{FF2B5EF4-FFF2-40B4-BE49-F238E27FC236}">
                <a16:creationId xmlns:a16="http://schemas.microsoft.com/office/drawing/2014/main" id="{E0D89140-AB50-18D4-4626-6D0D9CE16C95}"/>
              </a:ext>
            </a:extLst>
          </p:cNvPr>
          <p:cNvSpPr txBox="1"/>
          <p:nvPr/>
        </p:nvSpPr>
        <p:spPr>
          <a:xfrm>
            <a:off x="9656665" y="5691278"/>
            <a:ext cx="1490870" cy="307777"/>
          </a:xfrm>
          <a:prstGeom prst="rect">
            <a:avLst/>
          </a:prstGeom>
          <a:noFill/>
        </p:spPr>
        <p:txBody>
          <a:bodyPr wrap="square" rtlCol="0">
            <a:spAutoFit/>
          </a:bodyPr>
          <a:lstStyle/>
          <a:p>
            <a:r>
              <a:rPr lang="en-GB" sz="1400" dirty="0">
                <a:latin typeface="Avenir Next LT Pro Light" panose="020B0304020202020204" pitchFamily="34" charset="0"/>
              </a:rPr>
              <a:t>Image: 1</a:t>
            </a:r>
          </a:p>
        </p:txBody>
      </p:sp>
      <p:sp>
        <p:nvSpPr>
          <p:cNvPr id="9" name="Footer Placeholder 8">
            <a:extLst>
              <a:ext uri="{FF2B5EF4-FFF2-40B4-BE49-F238E27FC236}">
                <a16:creationId xmlns:a16="http://schemas.microsoft.com/office/drawing/2014/main" id="{3A530258-EA5C-082A-BCA2-4877BFAC3006}"/>
              </a:ext>
            </a:extLst>
          </p:cNvPr>
          <p:cNvSpPr>
            <a:spLocks noGrp="1"/>
          </p:cNvSpPr>
          <p:nvPr>
            <p:ph type="ftr" sz="quarter" idx="11"/>
          </p:nvPr>
        </p:nvSpPr>
        <p:spPr/>
        <p:txBody>
          <a:bodyPr/>
          <a:lstStyle/>
          <a:p>
            <a:r>
              <a:rPr lang="en-GB"/>
              <a:t>PgCert Academic Practice in Art, Design and Communication</a:t>
            </a:r>
          </a:p>
        </p:txBody>
      </p:sp>
    </p:spTree>
    <p:extLst>
      <p:ext uri="{BB962C8B-B14F-4D97-AF65-F5344CB8AC3E}">
        <p14:creationId xmlns:p14="http://schemas.microsoft.com/office/powerpoint/2010/main" val="855604112"/>
      </p:ext>
    </p:extLst>
  </p:cSld>
  <p:clrMapOvr>
    <a:masterClrMapping/>
  </p:clrMapOvr>
  <mc:AlternateContent xmlns:mc="http://schemas.openxmlformats.org/markup-compatibility/2006" xmlns:p14="http://schemas.microsoft.com/office/powerpoint/2010/main">
    <mc:Choice Requires="p14">
      <p:transition spd="slow" p14:dur="2000" advTm="36053"/>
    </mc:Choice>
    <mc:Fallback xmlns="">
      <p:transition spd="slow" advTm="3605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5048E-604D-AC39-50E2-FE43425010DA}"/>
              </a:ext>
            </a:extLst>
          </p:cNvPr>
          <p:cNvSpPr>
            <a:spLocks noGrp="1"/>
          </p:cNvSpPr>
          <p:nvPr>
            <p:ph type="title"/>
          </p:nvPr>
        </p:nvSpPr>
        <p:spPr/>
        <p:txBody>
          <a:bodyPr>
            <a:normAutofit/>
          </a:bodyPr>
          <a:lstStyle/>
          <a:p>
            <a:r>
              <a:rPr lang="en-GB" sz="3200" b="1" dirty="0">
                <a:latin typeface="Avenir Next LT Pro Light" panose="020B0304020202020204" pitchFamily="34" charset="0"/>
              </a:rPr>
              <a:t>Process</a:t>
            </a:r>
            <a:endParaRPr lang="en-GB" sz="3200" dirty="0"/>
          </a:p>
        </p:txBody>
      </p:sp>
      <p:sp>
        <p:nvSpPr>
          <p:cNvPr id="3" name="Content Placeholder 2">
            <a:extLst>
              <a:ext uri="{FF2B5EF4-FFF2-40B4-BE49-F238E27FC236}">
                <a16:creationId xmlns:a16="http://schemas.microsoft.com/office/drawing/2014/main" id="{870D03AC-10DB-D1BB-B086-F687F2A03CEA}"/>
              </a:ext>
            </a:extLst>
          </p:cNvPr>
          <p:cNvSpPr>
            <a:spLocks noGrp="1"/>
          </p:cNvSpPr>
          <p:nvPr>
            <p:ph sz="half" idx="1"/>
          </p:nvPr>
        </p:nvSpPr>
        <p:spPr>
          <a:xfrm>
            <a:off x="823618" y="2035189"/>
            <a:ext cx="7315200" cy="3434585"/>
          </a:xfrm>
        </p:spPr>
        <p:txBody>
          <a:bodyPr>
            <a:normAutofit/>
          </a:bodyPr>
          <a:lstStyle/>
          <a:p>
            <a:r>
              <a:rPr lang="en-GB" sz="2000" dirty="0">
                <a:latin typeface="Avenir Next LT Pro Light" panose="020B0304020202020204" pitchFamily="34" charset="0"/>
              </a:rPr>
              <a:t>One student, who I have named </a:t>
            </a:r>
            <a:r>
              <a:rPr lang="en-GB" sz="2000" i="1" dirty="0">
                <a:latin typeface="Avenir Next LT Pro Light" panose="020B0304020202020204" pitchFamily="34" charset="0"/>
              </a:rPr>
              <a:t>Joy</a:t>
            </a:r>
            <a:r>
              <a:rPr lang="en-GB" sz="2000" dirty="0">
                <a:latin typeface="Avenir Next LT Pro Light" panose="020B0304020202020204" pitchFamily="34" charset="0"/>
              </a:rPr>
              <a:t>, did not want to give consent. This was valuable in our work together within the counselling sessions, it is important to have autonomy, and it is okay to say no!</a:t>
            </a:r>
          </a:p>
          <a:p>
            <a:pPr marL="0" indent="0">
              <a:buNone/>
            </a:pPr>
            <a:endParaRPr lang="en-GB" sz="2000" dirty="0">
              <a:latin typeface="Avenir Next LT Pro Light" panose="020B0304020202020204" pitchFamily="34" charset="0"/>
            </a:endParaRPr>
          </a:p>
          <a:p>
            <a:r>
              <a:rPr lang="en-GB" sz="2000" dirty="0">
                <a:latin typeface="Avenir Next LT Pro Light" panose="020B0304020202020204" pitchFamily="34" charset="0"/>
              </a:rPr>
              <a:t>One student didn’t reply at all, I have named her </a:t>
            </a:r>
            <a:r>
              <a:rPr lang="en-GB" sz="2000" i="1" dirty="0">
                <a:latin typeface="Avenir Next LT Pro Light" panose="020B0304020202020204" pitchFamily="34" charset="0"/>
              </a:rPr>
              <a:t>Kehinde</a:t>
            </a:r>
            <a:r>
              <a:rPr lang="en-GB" sz="2000" dirty="0">
                <a:latin typeface="Avenir Next LT Pro Light" panose="020B0304020202020204" pitchFamily="34" charset="0"/>
              </a:rPr>
              <a:t>, and I feel that this is indicative of the level of overwhelm she was feeling, because of intersecting issues.</a:t>
            </a:r>
          </a:p>
          <a:p>
            <a:pPr marL="0" indent="0">
              <a:buNone/>
            </a:pPr>
            <a:endParaRPr lang="en-GB" dirty="0"/>
          </a:p>
        </p:txBody>
      </p:sp>
      <p:pic>
        <p:nvPicPr>
          <p:cNvPr id="7" name="Content Placeholder 6" descr="A vase with flowers on a table&#10;&#10;Description automatically generated">
            <a:extLst>
              <a:ext uri="{FF2B5EF4-FFF2-40B4-BE49-F238E27FC236}">
                <a16:creationId xmlns:a16="http://schemas.microsoft.com/office/drawing/2014/main" id="{CAD2D97E-71AE-EFC2-40BA-D20E47670B6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12974" y="1396539"/>
            <a:ext cx="3298733" cy="3632662"/>
          </a:xfrm>
        </p:spPr>
      </p:pic>
      <p:sp>
        <p:nvSpPr>
          <p:cNvPr id="5" name="Footer Placeholder 4">
            <a:extLst>
              <a:ext uri="{FF2B5EF4-FFF2-40B4-BE49-F238E27FC236}">
                <a16:creationId xmlns:a16="http://schemas.microsoft.com/office/drawing/2014/main" id="{AD6E9452-BC2C-4F31-127A-CC049763CA9E}"/>
              </a:ext>
            </a:extLst>
          </p:cNvPr>
          <p:cNvSpPr>
            <a:spLocks noGrp="1"/>
          </p:cNvSpPr>
          <p:nvPr>
            <p:ph type="ftr" sz="quarter" idx="11"/>
          </p:nvPr>
        </p:nvSpPr>
        <p:spPr/>
        <p:txBody>
          <a:bodyPr/>
          <a:lstStyle/>
          <a:p>
            <a:r>
              <a:rPr lang="en-GB"/>
              <a:t>PgCert Academic Practice in Art, Design and Communication</a:t>
            </a:r>
          </a:p>
        </p:txBody>
      </p:sp>
      <p:sp>
        <p:nvSpPr>
          <p:cNvPr id="9" name="TextBox 8">
            <a:extLst>
              <a:ext uri="{FF2B5EF4-FFF2-40B4-BE49-F238E27FC236}">
                <a16:creationId xmlns:a16="http://schemas.microsoft.com/office/drawing/2014/main" id="{FD4FC4B6-35EB-F309-0851-8C3A166A8CF1}"/>
              </a:ext>
            </a:extLst>
          </p:cNvPr>
          <p:cNvSpPr txBox="1"/>
          <p:nvPr/>
        </p:nvSpPr>
        <p:spPr>
          <a:xfrm>
            <a:off x="9973887" y="4752202"/>
            <a:ext cx="1620982" cy="276999"/>
          </a:xfrm>
          <a:prstGeom prst="rect">
            <a:avLst/>
          </a:prstGeom>
          <a:noFill/>
        </p:spPr>
        <p:txBody>
          <a:bodyPr wrap="square" rtlCol="0">
            <a:spAutoFit/>
          </a:bodyPr>
          <a:lstStyle/>
          <a:p>
            <a:r>
              <a:rPr lang="en-GB" sz="1200" dirty="0">
                <a:latin typeface="Avenir Next LT Pro Light" panose="020B0304020202020204" pitchFamily="34" charset="0"/>
              </a:rPr>
              <a:t>Image: 10</a:t>
            </a:r>
          </a:p>
        </p:txBody>
      </p:sp>
    </p:spTree>
    <p:extLst>
      <p:ext uri="{BB962C8B-B14F-4D97-AF65-F5344CB8AC3E}">
        <p14:creationId xmlns:p14="http://schemas.microsoft.com/office/powerpoint/2010/main" val="737559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91851-9EFB-A823-94D7-7A98BE610275}"/>
              </a:ext>
            </a:extLst>
          </p:cNvPr>
          <p:cNvSpPr>
            <a:spLocks noGrp="1"/>
          </p:cNvSpPr>
          <p:nvPr>
            <p:ph type="title"/>
          </p:nvPr>
        </p:nvSpPr>
        <p:spPr/>
        <p:txBody>
          <a:bodyPr/>
          <a:lstStyle/>
          <a:p>
            <a:r>
              <a:rPr lang="en-GB" dirty="0"/>
              <a:t>Process</a:t>
            </a:r>
          </a:p>
        </p:txBody>
      </p:sp>
      <p:sp>
        <p:nvSpPr>
          <p:cNvPr id="3" name="Content Placeholder 2">
            <a:extLst>
              <a:ext uri="{FF2B5EF4-FFF2-40B4-BE49-F238E27FC236}">
                <a16:creationId xmlns:a16="http://schemas.microsoft.com/office/drawing/2014/main" id="{26356B38-EE93-3F12-23E1-B5B65030953A}"/>
              </a:ext>
            </a:extLst>
          </p:cNvPr>
          <p:cNvSpPr>
            <a:spLocks noGrp="1"/>
          </p:cNvSpPr>
          <p:nvPr>
            <p:ph sz="half" idx="1"/>
          </p:nvPr>
        </p:nvSpPr>
        <p:spPr/>
        <p:txBody>
          <a:bodyPr>
            <a:normAutofit fontScale="92500" lnSpcReduction="10000"/>
          </a:bodyPr>
          <a:lstStyle/>
          <a:p>
            <a:r>
              <a:rPr lang="en-GB" sz="2400" dirty="0">
                <a:latin typeface="Avenir Next LT Pro Light" panose="020B0304020202020204" pitchFamily="34" charset="0"/>
              </a:rPr>
              <a:t>Observe: Research/data collection</a:t>
            </a:r>
          </a:p>
          <a:p>
            <a:r>
              <a:rPr lang="en-GB" sz="2400" dirty="0">
                <a:latin typeface="Avenir Next LT Pro Light" panose="020B0304020202020204" pitchFamily="34" charset="0"/>
              </a:rPr>
              <a:t>At this stage of the research cycle, I had consent from three students.</a:t>
            </a:r>
          </a:p>
          <a:p>
            <a:r>
              <a:rPr lang="en-GB" sz="2400" dirty="0">
                <a:latin typeface="Avenir Next LT Pro Light" panose="020B0304020202020204" pitchFamily="34" charset="0"/>
              </a:rPr>
              <a:t>I began writing the vignettes with the intersecting themes as the thread which ran through each one, and the rest was creative writing/semi-fiction, based on an amalgamation of all the students I have worked with over the past 8 years of working as a student counsellor at UAL.</a:t>
            </a:r>
          </a:p>
          <a:p>
            <a:r>
              <a:rPr lang="en-GB" sz="2400" dirty="0">
                <a:latin typeface="Avenir Next LT Pro Light" panose="020B0304020202020204" pitchFamily="34" charset="0"/>
              </a:rPr>
              <a:t>Each vignette was approximately 1000 – 1500 words.</a:t>
            </a:r>
          </a:p>
          <a:p>
            <a:pPr marL="0" indent="0">
              <a:buNone/>
            </a:pPr>
            <a:r>
              <a:rPr lang="en-GB" sz="1500" dirty="0">
                <a:latin typeface="Avenir Next LT Pro Light" panose="020B0304020202020204" pitchFamily="34" charset="0"/>
              </a:rPr>
              <a:t>(Vignettes can be found on my blog)</a:t>
            </a:r>
          </a:p>
          <a:p>
            <a:endParaRPr lang="en-GB" dirty="0"/>
          </a:p>
        </p:txBody>
      </p:sp>
      <p:pic>
        <p:nvPicPr>
          <p:cNvPr id="7" name="Content Placeholder 6" descr="A diagram of a diagram">
            <a:extLst>
              <a:ext uri="{FF2B5EF4-FFF2-40B4-BE49-F238E27FC236}">
                <a16:creationId xmlns:a16="http://schemas.microsoft.com/office/drawing/2014/main" id="{3E04697B-C743-112C-F3DA-979676CB0E0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460946"/>
            <a:ext cx="5181600" cy="3080696"/>
          </a:xfrm>
        </p:spPr>
      </p:pic>
      <p:sp>
        <p:nvSpPr>
          <p:cNvPr id="5" name="Footer Placeholder 4">
            <a:extLst>
              <a:ext uri="{FF2B5EF4-FFF2-40B4-BE49-F238E27FC236}">
                <a16:creationId xmlns:a16="http://schemas.microsoft.com/office/drawing/2014/main" id="{9E6D0051-6EE2-D6AE-9E23-C4F0EAF6684D}"/>
              </a:ext>
            </a:extLst>
          </p:cNvPr>
          <p:cNvSpPr>
            <a:spLocks noGrp="1"/>
          </p:cNvSpPr>
          <p:nvPr>
            <p:ph type="ftr" sz="quarter" idx="11"/>
          </p:nvPr>
        </p:nvSpPr>
        <p:spPr/>
        <p:txBody>
          <a:bodyPr/>
          <a:lstStyle/>
          <a:p>
            <a:r>
              <a:rPr lang="en-GB"/>
              <a:t>PgCert Academic Practice in Art, Design and Communication</a:t>
            </a:r>
          </a:p>
        </p:txBody>
      </p:sp>
      <p:sp>
        <p:nvSpPr>
          <p:cNvPr id="9" name="TextBox 8">
            <a:extLst>
              <a:ext uri="{FF2B5EF4-FFF2-40B4-BE49-F238E27FC236}">
                <a16:creationId xmlns:a16="http://schemas.microsoft.com/office/drawing/2014/main" id="{58060335-9B9E-5ADC-AE54-EF55DE12BDB4}"/>
              </a:ext>
            </a:extLst>
          </p:cNvPr>
          <p:cNvSpPr txBox="1"/>
          <p:nvPr/>
        </p:nvSpPr>
        <p:spPr>
          <a:xfrm>
            <a:off x="6653049" y="5810496"/>
            <a:ext cx="5339255" cy="276999"/>
          </a:xfrm>
          <a:prstGeom prst="rect">
            <a:avLst/>
          </a:prstGeom>
          <a:noFill/>
        </p:spPr>
        <p:txBody>
          <a:bodyPr wrap="square" rtlCol="0">
            <a:spAutoFit/>
          </a:bodyPr>
          <a:lstStyle/>
          <a:p>
            <a:pPr algn="l"/>
            <a:r>
              <a:rPr lang="en-GB" sz="1200" b="0" i="0" dirty="0">
                <a:solidFill>
                  <a:srgbClr val="111111"/>
                </a:solidFill>
                <a:effectLst/>
                <a:latin typeface="Avenir Next LT Pro Light" panose="020B0304020202020204" pitchFamily="34" charset="0"/>
              </a:rPr>
              <a:t>O’Leary’s cycles of research (adapted from Koshy, Heather, &amp; Valsa, 2010) </a:t>
            </a:r>
          </a:p>
        </p:txBody>
      </p:sp>
    </p:spTree>
    <p:extLst>
      <p:ext uri="{BB962C8B-B14F-4D97-AF65-F5344CB8AC3E}">
        <p14:creationId xmlns:p14="http://schemas.microsoft.com/office/powerpoint/2010/main" val="4184369167"/>
      </p:ext>
    </p:extLst>
  </p:cSld>
  <p:clrMapOvr>
    <a:masterClrMapping/>
  </p:clrMapOvr>
  <mc:AlternateContent xmlns:mc="http://schemas.openxmlformats.org/markup-compatibility/2006" xmlns:p14="http://schemas.microsoft.com/office/powerpoint/2010/main">
    <mc:Choice Requires="p14">
      <p:transition spd="slow" p14:dur="2000" advTm="36944"/>
    </mc:Choice>
    <mc:Fallback xmlns="">
      <p:transition spd="slow" advTm="3694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818DC-17C0-AC10-D8DA-A16AAA8A3EDE}"/>
              </a:ext>
            </a:extLst>
          </p:cNvPr>
          <p:cNvSpPr>
            <a:spLocks noGrp="1"/>
          </p:cNvSpPr>
          <p:nvPr>
            <p:ph type="title"/>
          </p:nvPr>
        </p:nvSpPr>
        <p:spPr/>
        <p:txBody>
          <a:bodyPr>
            <a:normAutofit/>
          </a:bodyPr>
          <a:lstStyle/>
          <a:p>
            <a:r>
              <a:rPr lang="en-GB" sz="2800" b="1" dirty="0">
                <a:latin typeface="Avenir Next LT Pro Light" panose="020B0304020202020204" pitchFamily="34" charset="0"/>
              </a:rPr>
              <a:t>Fleur</a:t>
            </a:r>
          </a:p>
        </p:txBody>
      </p:sp>
      <p:sp>
        <p:nvSpPr>
          <p:cNvPr id="3" name="Content Placeholder 2">
            <a:extLst>
              <a:ext uri="{FF2B5EF4-FFF2-40B4-BE49-F238E27FC236}">
                <a16:creationId xmlns:a16="http://schemas.microsoft.com/office/drawing/2014/main" id="{8931082B-F079-06DD-7BDF-9C7277614F00}"/>
              </a:ext>
            </a:extLst>
          </p:cNvPr>
          <p:cNvSpPr>
            <a:spLocks noGrp="1"/>
          </p:cNvSpPr>
          <p:nvPr>
            <p:ph sz="half" idx="1"/>
          </p:nvPr>
        </p:nvSpPr>
        <p:spPr>
          <a:xfrm>
            <a:off x="838200" y="1690688"/>
            <a:ext cx="8295290" cy="4486275"/>
          </a:xfrm>
        </p:spPr>
        <p:txBody>
          <a:bodyPr>
            <a:normAutofit fontScale="92500" lnSpcReduction="10000"/>
          </a:bodyPr>
          <a:lstStyle/>
          <a:p>
            <a:pPr marL="0" indent="0">
              <a:buNone/>
            </a:pPr>
            <a:r>
              <a:rPr lang="en-GB" sz="2200" kern="100" dirty="0">
                <a:effectLst/>
                <a:latin typeface="Avenir Next LT Pro Light" panose="020B0304020202020204" pitchFamily="34" charset="0"/>
                <a:ea typeface="Calibri" panose="020F0502020204030204" pitchFamily="34" charset="0"/>
                <a:cs typeface="Times New Roman" panose="02020603050405020304" pitchFamily="18" charset="0"/>
              </a:rPr>
              <a:t>“</a:t>
            </a:r>
            <a:r>
              <a:rPr lang="en-GB" sz="2200" dirty="0">
                <a:effectLst/>
                <a:latin typeface="Avenir Next LT Pro Light" panose="020B0304020202020204" pitchFamily="34" charset="0"/>
                <a:ea typeface="Calibri" panose="020F0502020204030204" pitchFamily="34" charset="0"/>
                <a:cs typeface="Times New Roman" panose="02020603050405020304" pitchFamily="18" charset="0"/>
              </a:rPr>
              <a:t>Fleur applied for counselling as she was feeling low and wanted to talk to someone. She had just started the first year of BA Womenswear at London College of Fashion”</a:t>
            </a:r>
            <a:endParaRPr lang="en-GB" sz="2200" kern="1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0" indent="0">
              <a:buNone/>
            </a:pPr>
            <a:r>
              <a:rPr lang="en-GB" sz="2200" kern="100" dirty="0">
                <a:latin typeface="Avenir Next LT Pro Light" panose="020B0304020202020204" pitchFamily="34" charset="0"/>
                <a:ea typeface="Calibri" panose="020F0502020204030204" pitchFamily="34" charset="0"/>
                <a:cs typeface="Times New Roman" panose="02020603050405020304" pitchFamily="18" charset="0"/>
              </a:rPr>
              <a:t>“</a:t>
            </a:r>
            <a:r>
              <a:rPr lang="en-GB" sz="2200" dirty="0">
                <a:effectLst/>
                <a:latin typeface="Avenir Next LT Pro Light" panose="020B0304020202020204" pitchFamily="34" charset="0"/>
                <a:ea typeface="Calibri" panose="020F0502020204030204" pitchFamily="34" charset="0"/>
                <a:cs typeface="Times New Roman" panose="02020603050405020304" pitchFamily="18" charset="0"/>
              </a:rPr>
              <a:t>Fleur was a mature student and at 25, although not at all old, she noticed her age and found that she couldn’t really relate to the 18- and 19-year-olds on her course” </a:t>
            </a:r>
          </a:p>
          <a:p>
            <a:pPr marL="0" indent="0">
              <a:buNone/>
            </a:pPr>
            <a:r>
              <a:rPr lang="en-GB" sz="2200" kern="100" dirty="0">
                <a:latin typeface="Avenir Next LT Pro Light" panose="020B0304020202020204" pitchFamily="34" charset="0"/>
                <a:ea typeface="Calibri" panose="020F0502020204030204" pitchFamily="34" charset="0"/>
                <a:cs typeface="Times New Roman" panose="02020603050405020304" pitchFamily="18" charset="0"/>
              </a:rPr>
              <a:t>“</a:t>
            </a:r>
            <a:r>
              <a:rPr lang="en-GB" sz="2200" dirty="0">
                <a:effectLst/>
                <a:latin typeface="Avenir Next LT Pro Light" panose="020B0304020202020204" pitchFamily="34" charset="0"/>
                <a:ea typeface="Calibri" panose="020F0502020204030204" pitchFamily="34" charset="0"/>
                <a:cs typeface="Times New Roman" panose="02020603050405020304" pitchFamily="18" charset="0"/>
              </a:rPr>
              <a:t>She had previously had therapy, through the local child and adolescent mental health services (CAMHS) in Brighton</a:t>
            </a:r>
            <a:r>
              <a:rPr lang="en-GB" sz="2200" dirty="0">
                <a:latin typeface="Avenir Next LT Pro Light" panose="020B0304020202020204" pitchFamily="34" charset="0"/>
                <a:ea typeface="Calibri" panose="020F0502020204030204" pitchFamily="34" charset="0"/>
                <a:cs typeface="Times New Roman" panose="02020603050405020304" pitchFamily="18" charset="0"/>
              </a:rPr>
              <a:t>”</a:t>
            </a:r>
          </a:p>
          <a:p>
            <a:pPr marL="0" indent="0">
              <a:buNone/>
            </a:pPr>
            <a:r>
              <a:rPr lang="en-GB" sz="2200" kern="100" dirty="0">
                <a:latin typeface="Avenir Next LT Pro Light" panose="020B0304020202020204" pitchFamily="34" charset="0"/>
                <a:ea typeface="Calibri" panose="020F0502020204030204" pitchFamily="34" charset="0"/>
                <a:cs typeface="Times New Roman" panose="02020603050405020304" pitchFamily="18" charset="0"/>
              </a:rPr>
              <a:t>“</a:t>
            </a:r>
            <a:r>
              <a:rPr lang="en-GB" sz="2200" dirty="0">
                <a:effectLst/>
                <a:latin typeface="Avenir Next LT Pro Light" panose="020B0304020202020204" pitchFamily="34" charset="0"/>
                <a:ea typeface="Calibri" panose="020F0502020204030204" pitchFamily="34" charset="0"/>
                <a:cs typeface="Times New Roman" panose="02020603050405020304" pitchFamily="18" charset="0"/>
              </a:rPr>
              <a:t>She had grown up with her mum, who was quite young when she had Fleur. Fleurs mother and father separated when she was still a baby. Fleurs father moved to Bristol and re-married and she didn’t see him much growing up. Fleurs’ mother suffered from bi-polar disorder, and Fleur often took on the parental role to take care of her and this meant that she grew up faster than she should have done.”</a:t>
            </a:r>
            <a:endParaRPr lang="en-GB" sz="2200" kern="100" dirty="0">
              <a:latin typeface="Avenir Next LT Pro Light" panose="020B0304020202020204" pitchFamily="34" charset="0"/>
              <a:ea typeface="Calibri" panose="020F0502020204030204" pitchFamily="34" charset="0"/>
              <a:cs typeface="Times New Roman" panose="02020603050405020304" pitchFamily="18" charset="0"/>
            </a:endParaRPr>
          </a:p>
          <a:p>
            <a:pPr marL="0" indent="0">
              <a:buNone/>
            </a:pPr>
            <a:r>
              <a:rPr lang="en-GB" sz="2200" dirty="0">
                <a:latin typeface="Avenir Next LT Pro Light" panose="020B0304020202020204" pitchFamily="34" charset="0"/>
              </a:rPr>
              <a:t>(Full vignette on blog)</a:t>
            </a:r>
          </a:p>
          <a:p>
            <a:pPr marL="0" indent="0">
              <a:buNone/>
            </a:pPr>
            <a:endParaRPr lang="en-GB" dirty="0"/>
          </a:p>
        </p:txBody>
      </p:sp>
      <p:sp>
        <p:nvSpPr>
          <p:cNvPr id="5" name="Footer Placeholder 4">
            <a:extLst>
              <a:ext uri="{FF2B5EF4-FFF2-40B4-BE49-F238E27FC236}">
                <a16:creationId xmlns:a16="http://schemas.microsoft.com/office/drawing/2014/main" id="{FBA87060-8E26-8DFD-196D-612D4AE3E028}"/>
              </a:ext>
            </a:extLst>
          </p:cNvPr>
          <p:cNvSpPr>
            <a:spLocks noGrp="1"/>
          </p:cNvSpPr>
          <p:nvPr>
            <p:ph type="ftr" sz="quarter" idx="11"/>
          </p:nvPr>
        </p:nvSpPr>
        <p:spPr/>
        <p:txBody>
          <a:bodyPr/>
          <a:lstStyle/>
          <a:p>
            <a:r>
              <a:rPr lang="en-GB"/>
              <a:t>PgCert Academic Practice in Art, Design and Communication</a:t>
            </a:r>
          </a:p>
        </p:txBody>
      </p:sp>
      <p:pic>
        <p:nvPicPr>
          <p:cNvPr id="14" name="Content Placeholder 13" descr="A close up of a pink background&#10;&#10;Description automatically generated">
            <a:extLst>
              <a:ext uri="{FF2B5EF4-FFF2-40B4-BE49-F238E27FC236}">
                <a16:creationId xmlns:a16="http://schemas.microsoft.com/office/drawing/2014/main" id="{DE5E6B5C-D6DD-BF79-B037-7726C4C8081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318547" y="2318657"/>
            <a:ext cx="2432279" cy="2383972"/>
          </a:xfrm>
        </p:spPr>
      </p:pic>
    </p:spTree>
    <p:extLst>
      <p:ext uri="{BB962C8B-B14F-4D97-AF65-F5344CB8AC3E}">
        <p14:creationId xmlns:p14="http://schemas.microsoft.com/office/powerpoint/2010/main" val="950043598"/>
      </p:ext>
    </p:extLst>
  </p:cSld>
  <p:clrMapOvr>
    <a:masterClrMapping/>
  </p:clrMapOvr>
  <mc:AlternateContent xmlns:mc="http://schemas.openxmlformats.org/markup-compatibility/2006" xmlns:p14="http://schemas.microsoft.com/office/powerpoint/2010/main">
    <mc:Choice Requires="p14">
      <p:transition spd="slow" p14:dur="2000" advTm="52012"/>
    </mc:Choice>
    <mc:Fallback xmlns="">
      <p:transition spd="slow" advTm="5201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B08AF-F614-F6AE-69F4-105477091FBE}"/>
              </a:ext>
            </a:extLst>
          </p:cNvPr>
          <p:cNvSpPr>
            <a:spLocks noGrp="1"/>
          </p:cNvSpPr>
          <p:nvPr>
            <p:ph type="title"/>
          </p:nvPr>
        </p:nvSpPr>
        <p:spPr/>
        <p:txBody>
          <a:bodyPr>
            <a:normAutofit/>
          </a:bodyPr>
          <a:lstStyle/>
          <a:p>
            <a:r>
              <a:rPr lang="en-GB" sz="2800" b="1" dirty="0">
                <a:latin typeface="Avenir Next LT Pro Light" panose="020B0304020202020204" pitchFamily="34" charset="0"/>
              </a:rPr>
              <a:t>Fleur</a:t>
            </a:r>
          </a:p>
        </p:txBody>
      </p:sp>
      <p:sp>
        <p:nvSpPr>
          <p:cNvPr id="3" name="Content Placeholder 2">
            <a:extLst>
              <a:ext uri="{FF2B5EF4-FFF2-40B4-BE49-F238E27FC236}">
                <a16:creationId xmlns:a16="http://schemas.microsoft.com/office/drawing/2014/main" id="{B1A2BEE1-099D-AC82-53B1-B67F77D09B44}"/>
              </a:ext>
            </a:extLst>
          </p:cNvPr>
          <p:cNvSpPr>
            <a:spLocks noGrp="1"/>
          </p:cNvSpPr>
          <p:nvPr>
            <p:ph sz="half" idx="1"/>
          </p:nvPr>
        </p:nvSpPr>
        <p:spPr>
          <a:xfrm>
            <a:off x="441434" y="1187669"/>
            <a:ext cx="8935843" cy="5670331"/>
          </a:xfrm>
        </p:spPr>
        <p:txBody>
          <a:bodyPr>
            <a:normAutofit lnSpcReduction="10000"/>
          </a:bodyPr>
          <a:lstStyle/>
          <a:p>
            <a:pPr marL="0" indent="0">
              <a:buNone/>
            </a:pPr>
            <a:endParaRPr lang="en-GB" dirty="0"/>
          </a:p>
          <a:p>
            <a:pPr marL="0" indent="0">
              <a:buNone/>
            </a:pPr>
            <a:r>
              <a:rPr lang="en-GB" sz="2000" kern="100" dirty="0">
                <a:effectLst/>
                <a:latin typeface="Avenir Next LT Pro Light" panose="020B0304020202020204" pitchFamily="34" charset="0"/>
                <a:ea typeface="Calibri" panose="020F0502020204030204" pitchFamily="34" charset="0"/>
                <a:cs typeface="Times New Roman" panose="02020603050405020304" pitchFamily="18" charset="0"/>
              </a:rPr>
              <a:t>“The intersectionality of growing up in a single parent household, with a parent with a serious mental health condition, and a low socioeconomic status meant that she always felt that she didn’t belong at university.”</a:t>
            </a:r>
          </a:p>
          <a:p>
            <a:pPr marL="0" indent="0">
              <a:buNone/>
            </a:pPr>
            <a:endParaRPr lang="en-GB" sz="2000" kern="1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0" indent="0">
              <a:buNone/>
            </a:pPr>
            <a:r>
              <a:rPr lang="en-GB" sz="2000" dirty="0">
                <a:latin typeface="Avenir Next LT Pro Light" panose="020B0304020202020204" pitchFamily="34" charset="0"/>
              </a:rPr>
              <a:t>“</a:t>
            </a:r>
            <a:r>
              <a:rPr lang="en-GB" sz="2000" dirty="0">
                <a:effectLst/>
                <a:latin typeface="Avenir Next LT Pro Light" panose="020B0304020202020204" pitchFamily="34" charset="0"/>
                <a:ea typeface="Calibri" panose="020F0502020204030204" pitchFamily="34" charset="0"/>
                <a:cs typeface="Times New Roman" panose="02020603050405020304" pitchFamily="18" charset="0"/>
              </a:rPr>
              <a:t>The Counselling sessions became a brief opportunity of reparenting, with the safety, continuity and consistency of the sessions, and the space to start to heal. She was then able to start to reparent herself and to give to herself all of the nurturing she needed as a child.”</a:t>
            </a:r>
          </a:p>
          <a:p>
            <a:pPr marL="0" indent="0">
              <a:buNone/>
            </a:pPr>
            <a:endParaRPr lang="en-GB" sz="20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0" indent="0">
              <a:buNone/>
            </a:pPr>
            <a:r>
              <a:rPr lang="en-GB" sz="2000" dirty="0">
                <a:latin typeface="Avenir Next LT Pro Light" panose="020B0304020202020204" pitchFamily="34" charset="0"/>
                <a:cs typeface="Times New Roman" panose="02020603050405020304" pitchFamily="18" charset="0"/>
              </a:rPr>
              <a:t>“</a:t>
            </a:r>
            <a:r>
              <a:rPr lang="en-GB" sz="2000" kern="100" dirty="0">
                <a:effectLst/>
                <a:latin typeface="Avenir Next LT Pro Light" panose="020B0304020202020204" pitchFamily="34" charset="0"/>
                <a:ea typeface="Calibri" panose="020F0502020204030204" pitchFamily="34" charset="0"/>
                <a:cs typeface="Times New Roman" panose="02020603050405020304" pitchFamily="18" charset="0"/>
              </a:rPr>
              <a:t>Her depression started to lift, and she made some friends in the halls of residence and her confidence grew, she carved out a routine for herself of exercise and sleeping well and she focussed on her coursework. The counselling was focussed on staying with her experience, a phenomenological enquiry of where she is now in relation to what had gone before and where she wanted to be. This Existential approach suited Fleur as it gave her the space to explore what this new chapter of her life meant to her.” </a:t>
            </a:r>
            <a:r>
              <a:rPr lang="en-GB" sz="2000" dirty="0">
                <a:latin typeface="Avenir Next LT Pro Light" panose="020B0304020202020204" pitchFamily="34" charset="0"/>
              </a:rPr>
              <a:t>(Full vignette on blog)</a:t>
            </a:r>
          </a:p>
          <a:p>
            <a:pPr marL="0" indent="0">
              <a:buNone/>
            </a:pPr>
            <a:endParaRPr lang="en-GB" sz="1400" kern="1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0" indent="0">
              <a:buNone/>
            </a:pPr>
            <a:endParaRPr lang="en-GB" sz="1500" dirty="0">
              <a:latin typeface="Avenir Next LT Pro Light" panose="020B0304020202020204" pitchFamily="34" charset="0"/>
            </a:endParaRPr>
          </a:p>
        </p:txBody>
      </p:sp>
      <p:sp>
        <p:nvSpPr>
          <p:cNvPr id="5" name="Footer Placeholder 4">
            <a:extLst>
              <a:ext uri="{FF2B5EF4-FFF2-40B4-BE49-F238E27FC236}">
                <a16:creationId xmlns:a16="http://schemas.microsoft.com/office/drawing/2014/main" id="{20153A05-9075-82C0-FA77-1C9FB1799A59}"/>
              </a:ext>
            </a:extLst>
          </p:cNvPr>
          <p:cNvSpPr>
            <a:spLocks noGrp="1"/>
          </p:cNvSpPr>
          <p:nvPr>
            <p:ph type="ftr" sz="quarter" idx="11"/>
          </p:nvPr>
        </p:nvSpPr>
        <p:spPr/>
        <p:txBody>
          <a:bodyPr/>
          <a:lstStyle/>
          <a:p>
            <a:r>
              <a:rPr lang="en-GB"/>
              <a:t>PgCert Academic Practice in Art, Design and Communication</a:t>
            </a:r>
          </a:p>
        </p:txBody>
      </p:sp>
      <p:pic>
        <p:nvPicPr>
          <p:cNvPr id="14" name="Content Placeholder 13" descr="A close up of a pink background&#10;&#10;Description automatically generated">
            <a:extLst>
              <a:ext uri="{FF2B5EF4-FFF2-40B4-BE49-F238E27FC236}">
                <a16:creationId xmlns:a16="http://schemas.microsoft.com/office/drawing/2014/main" id="{42CB8B31-7260-15E4-2010-5838A0F1D63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377277" y="2481830"/>
            <a:ext cx="2253807" cy="2482056"/>
          </a:xfrm>
        </p:spPr>
      </p:pic>
    </p:spTree>
    <p:extLst>
      <p:ext uri="{BB962C8B-B14F-4D97-AF65-F5344CB8AC3E}">
        <p14:creationId xmlns:p14="http://schemas.microsoft.com/office/powerpoint/2010/main" val="267513101"/>
      </p:ext>
    </p:extLst>
  </p:cSld>
  <p:clrMapOvr>
    <a:masterClrMapping/>
  </p:clrMapOvr>
  <mc:AlternateContent xmlns:mc="http://schemas.openxmlformats.org/markup-compatibility/2006" xmlns:p14="http://schemas.microsoft.com/office/powerpoint/2010/main">
    <mc:Choice Requires="p14">
      <p:transition spd="slow" p14:dur="2000" advTm="54405"/>
    </mc:Choice>
    <mc:Fallback xmlns="">
      <p:transition spd="slow" advTm="5440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32AB5-07B9-D411-42E8-C55AF6B55581}"/>
              </a:ext>
            </a:extLst>
          </p:cNvPr>
          <p:cNvSpPr>
            <a:spLocks noGrp="1"/>
          </p:cNvSpPr>
          <p:nvPr>
            <p:ph type="title"/>
          </p:nvPr>
        </p:nvSpPr>
        <p:spPr/>
        <p:txBody>
          <a:bodyPr>
            <a:normAutofit/>
          </a:bodyPr>
          <a:lstStyle/>
          <a:p>
            <a:r>
              <a:rPr lang="en-GB" b="1" dirty="0">
                <a:latin typeface="Avenir Next LT Pro Light" panose="020B0304020202020204" pitchFamily="34" charset="0"/>
              </a:rPr>
              <a:t>Reflections</a:t>
            </a:r>
          </a:p>
        </p:txBody>
      </p:sp>
      <p:sp>
        <p:nvSpPr>
          <p:cNvPr id="3" name="Content Placeholder 2">
            <a:extLst>
              <a:ext uri="{FF2B5EF4-FFF2-40B4-BE49-F238E27FC236}">
                <a16:creationId xmlns:a16="http://schemas.microsoft.com/office/drawing/2014/main" id="{A342B878-D5A9-4F38-208D-7A781A2AFAAD}"/>
              </a:ext>
            </a:extLst>
          </p:cNvPr>
          <p:cNvSpPr>
            <a:spLocks noGrp="1"/>
          </p:cNvSpPr>
          <p:nvPr>
            <p:ph sz="half" idx="1"/>
          </p:nvPr>
        </p:nvSpPr>
        <p:spPr/>
        <p:txBody>
          <a:bodyPr>
            <a:normAutofit/>
          </a:bodyPr>
          <a:lstStyle/>
          <a:p>
            <a:pPr marL="0" indent="0">
              <a:buNone/>
            </a:pPr>
            <a:r>
              <a:rPr lang="en-GB" dirty="0">
                <a:latin typeface="Avenir Next LT Pro Light" panose="020B0304020202020204" pitchFamily="34" charset="0"/>
              </a:rPr>
              <a:t>Reflect: Critical Reflexivity</a:t>
            </a:r>
          </a:p>
        </p:txBody>
      </p:sp>
      <p:pic>
        <p:nvPicPr>
          <p:cNvPr id="7" name="Content Placeholder 6" descr="A diagram of a diagram&#10;&#10;Description automatically generated">
            <a:extLst>
              <a:ext uri="{FF2B5EF4-FFF2-40B4-BE49-F238E27FC236}">
                <a16:creationId xmlns:a16="http://schemas.microsoft.com/office/drawing/2014/main" id="{27BF0114-5385-F8B4-1F06-DB1AF9BA87C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460946"/>
            <a:ext cx="5181600" cy="3080696"/>
          </a:xfrm>
        </p:spPr>
      </p:pic>
      <p:sp>
        <p:nvSpPr>
          <p:cNvPr id="5" name="Footer Placeholder 4">
            <a:extLst>
              <a:ext uri="{FF2B5EF4-FFF2-40B4-BE49-F238E27FC236}">
                <a16:creationId xmlns:a16="http://schemas.microsoft.com/office/drawing/2014/main" id="{4C8E2B38-4A1D-96F5-9E2E-CBB799D88A91}"/>
              </a:ext>
            </a:extLst>
          </p:cNvPr>
          <p:cNvSpPr>
            <a:spLocks noGrp="1"/>
          </p:cNvSpPr>
          <p:nvPr>
            <p:ph type="ftr" sz="quarter" idx="11"/>
          </p:nvPr>
        </p:nvSpPr>
        <p:spPr/>
        <p:txBody>
          <a:bodyPr/>
          <a:lstStyle/>
          <a:p>
            <a:r>
              <a:rPr lang="en-GB"/>
              <a:t>PgCert Academic Practice in Art, Design and Communication</a:t>
            </a:r>
          </a:p>
        </p:txBody>
      </p:sp>
      <p:sp>
        <p:nvSpPr>
          <p:cNvPr id="11" name="TextBox 10">
            <a:extLst>
              <a:ext uri="{FF2B5EF4-FFF2-40B4-BE49-F238E27FC236}">
                <a16:creationId xmlns:a16="http://schemas.microsoft.com/office/drawing/2014/main" id="{2C80FF11-2973-4BD5-A32B-0D52615BD3BE}"/>
              </a:ext>
            </a:extLst>
          </p:cNvPr>
          <p:cNvSpPr txBox="1"/>
          <p:nvPr/>
        </p:nvSpPr>
        <p:spPr>
          <a:xfrm>
            <a:off x="6568965" y="5894685"/>
            <a:ext cx="4225159" cy="461665"/>
          </a:xfrm>
          <a:prstGeom prst="rect">
            <a:avLst/>
          </a:prstGeom>
          <a:noFill/>
        </p:spPr>
        <p:txBody>
          <a:bodyPr wrap="square" rtlCol="0">
            <a:spAutoFit/>
          </a:bodyPr>
          <a:lstStyle/>
          <a:p>
            <a:pPr algn="l"/>
            <a:r>
              <a:rPr lang="en-GB" sz="1200" b="0" i="0" dirty="0">
                <a:solidFill>
                  <a:srgbClr val="111111"/>
                </a:solidFill>
                <a:effectLst/>
                <a:latin typeface="Avenir Next LT Pro Light" panose="020B0304020202020204" pitchFamily="34" charset="0"/>
              </a:rPr>
              <a:t>O’Leary’s cycles of research (adapted from Koshy, Heather, &amp; Valsa, 2010)</a:t>
            </a:r>
          </a:p>
        </p:txBody>
      </p:sp>
    </p:spTree>
    <p:extLst>
      <p:ext uri="{BB962C8B-B14F-4D97-AF65-F5344CB8AC3E}">
        <p14:creationId xmlns:p14="http://schemas.microsoft.com/office/powerpoint/2010/main" val="881031422"/>
      </p:ext>
    </p:extLst>
  </p:cSld>
  <p:clrMapOvr>
    <a:masterClrMapping/>
  </p:clrMapOvr>
  <mc:AlternateContent xmlns:mc="http://schemas.openxmlformats.org/markup-compatibility/2006" xmlns:p14="http://schemas.microsoft.com/office/powerpoint/2010/main">
    <mc:Choice Requires="p14">
      <p:transition spd="slow" p14:dur="2000" advTm="5053"/>
    </mc:Choice>
    <mc:Fallback xmlns="">
      <p:transition spd="slow" advTm="505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EF050-F11E-5334-15D7-10E758045C95}"/>
              </a:ext>
            </a:extLst>
          </p:cNvPr>
          <p:cNvSpPr>
            <a:spLocks noGrp="1"/>
          </p:cNvSpPr>
          <p:nvPr>
            <p:ph type="title"/>
          </p:nvPr>
        </p:nvSpPr>
        <p:spPr>
          <a:xfrm>
            <a:off x="838200" y="136525"/>
            <a:ext cx="10515600" cy="1075783"/>
          </a:xfrm>
        </p:spPr>
        <p:txBody>
          <a:bodyPr>
            <a:normAutofit/>
          </a:bodyPr>
          <a:lstStyle/>
          <a:p>
            <a:r>
              <a:rPr lang="en-GB" sz="2800" b="1" dirty="0">
                <a:latin typeface="Avenir Next LT Pro Light" panose="020B0304020202020204" pitchFamily="34" charset="0"/>
              </a:rPr>
              <a:t>Reflections and what next?</a:t>
            </a:r>
          </a:p>
        </p:txBody>
      </p:sp>
      <p:sp>
        <p:nvSpPr>
          <p:cNvPr id="3" name="Content Placeholder 2">
            <a:extLst>
              <a:ext uri="{FF2B5EF4-FFF2-40B4-BE49-F238E27FC236}">
                <a16:creationId xmlns:a16="http://schemas.microsoft.com/office/drawing/2014/main" id="{09416BC1-42EA-1B19-E873-974BF9B67EFA}"/>
              </a:ext>
            </a:extLst>
          </p:cNvPr>
          <p:cNvSpPr>
            <a:spLocks noGrp="1"/>
          </p:cNvSpPr>
          <p:nvPr>
            <p:ph sz="half" idx="1"/>
          </p:nvPr>
        </p:nvSpPr>
        <p:spPr>
          <a:xfrm>
            <a:off x="378372" y="1295892"/>
            <a:ext cx="8912773" cy="4863170"/>
          </a:xfrm>
        </p:spPr>
        <p:txBody>
          <a:bodyPr>
            <a:normAutofit lnSpcReduction="10000"/>
          </a:bodyPr>
          <a:lstStyle/>
          <a:p>
            <a:r>
              <a:rPr lang="en-GB" sz="2000" dirty="0">
                <a:latin typeface="Avenir Next LT Pro Light" panose="020B0304020202020204" pitchFamily="34" charset="0"/>
              </a:rPr>
              <a:t>The experience of writing the vignettes was incredibly therapeutic for me.</a:t>
            </a:r>
          </a:p>
          <a:p>
            <a:r>
              <a:rPr lang="en-GB" sz="2000" dirty="0">
                <a:latin typeface="Avenir Next LT Pro Light" panose="020B0304020202020204" pitchFamily="34" charset="0"/>
              </a:rPr>
              <a:t>Creative writing helped me to reflect on my practice and to process my thoughts and feelings.</a:t>
            </a:r>
          </a:p>
          <a:p>
            <a:r>
              <a:rPr lang="en-GB" sz="2000" dirty="0">
                <a:latin typeface="Avenir Next LT Pro Light" panose="020B0304020202020204" pitchFamily="34" charset="0"/>
              </a:rPr>
              <a:t>It also helped me to consolidate the knowledge taken from the PgCert, and the overall experience.</a:t>
            </a:r>
          </a:p>
          <a:p>
            <a:r>
              <a:rPr lang="en-GB" sz="2000" dirty="0">
                <a:latin typeface="Avenir Next LT Pro Light" panose="020B0304020202020204" pitchFamily="34" charset="0"/>
              </a:rPr>
              <a:t>I will propose utilising one of the weekly counselling meetings as a reflective practice to discuss intersectionality, inclusivity, and how best to support our students.</a:t>
            </a:r>
          </a:p>
          <a:p>
            <a:r>
              <a:rPr lang="en-GB" sz="2000" dirty="0">
                <a:latin typeface="Avenir Next LT Pro Light" panose="020B0304020202020204" pitchFamily="34" charset="0"/>
              </a:rPr>
              <a:t>Additionally, I will propose doing the same thing but in the larger clinical meeting with mental health advisers and chaplains as well.</a:t>
            </a:r>
          </a:p>
          <a:p>
            <a:r>
              <a:rPr lang="en-GB" sz="2000" dirty="0">
                <a:latin typeface="Avenir Next LT Pro Light" panose="020B0304020202020204" pitchFamily="34" charset="0"/>
              </a:rPr>
              <a:t>I will also suggest that the vignettes are integrated into the training manual for new counsellors and therapists so they can have an indication of the intersecting issues we are working with within the student population at UAL, keeping the important social justice topic of intersectionality firmly on the agenda, and inclusivity front and centre of </a:t>
            </a:r>
            <a:r>
              <a:rPr lang="en-GB" sz="2000">
                <a:latin typeface="Avenir Next LT Pro Light" panose="020B0304020202020204" pitchFamily="34" charset="0"/>
              </a:rPr>
              <a:t>the work we do.</a:t>
            </a:r>
            <a:endParaRPr lang="en-GB" sz="2000" dirty="0">
              <a:latin typeface="Avenir Next LT Pro Light" panose="020B0304020202020204" pitchFamily="34" charset="0"/>
            </a:endParaRPr>
          </a:p>
          <a:p>
            <a:endParaRPr lang="en-GB" dirty="0"/>
          </a:p>
        </p:txBody>
      </p:sp>
      <p:pic>
        <p:nvPicPr>
          <p:cNvPr id="7" name="Content Placeholder 6" descr="A person's feet on a sidewalk&#10;&#10;Description automatically generated">
            <a:extLst>
              <a:ext uri="{FF2B5EF4-FFF2-40B4-BE49-F238E27FC236}">
                <a16:creationId xmlns:a16="http://schemas.microsoft.com/office/drawing/2014/main" id="{5E0D837A-FB9D-42B4-F222-5D75796E435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291144" y="1295891"/>
            <a:ext cx="2900855" cy="3465295"/>
          </a:xfrm>
        </p:spPr>
      </p:pic>
      <p:sp>
        <p:nvSpPr>
          <p:cNvPr id="5" name="Footer Placeholder 4">
            <a:extLst>
              <a:ext uri="{FF2B5EF4-FFF2-40B4-BE49-F238E27FC236}">
                <a16:creationId xmlns:a16="http://schemas.microsoft.com/office/drawing/2014/main" id="{011A0DDF-0657-A95B-1350-2CE140B0A14C}"/>
              </a:ext>
            </a:extLst>
          </p:cNvPr>
          <p:cNvSpPr>
            <a:spLocks noGrp="1"/>
          </p:cNvSpPr>
          <p:nvPr>
            <p:ph type="ftr" sz="quarter" idx="11"/>
          </p:nvPr>
        </p:nvSpPr>
        <p:spPr/>
        <p:txBody>
          <a:bodyPr/>
          <a:lstStyle/>
          <a:p>
            <a:r>
              <a:rPr lang="en-GB"/>
              <a:t>PgCert Academic Practice in Art, Design and Communication</a:t>
            </a:r>
          </a:p>
        </p:txBody>
      </p:sp>
      <p:sp>
        <p:nvSpPr>
          <p:cNvPr id="8" name="TextBox 7">
            <a:extLst>
              <a:ext uri="{FF2B5EF4-FFF2-40B4-BE49-F238E27FC236}">
                <a16:creationId xmlns:a16="http://schemas.microsoft.com/office/drawing/2014/main" id="{D4033DE5-B53B-90AF-08D7-ED87DE4D26D5}"/>
              </a:ext>
            </a:extLst>
          </p:cNvPr>
          <p:cNvSpPr txBox="1"/>
          <p:nvPr/>
        </p:nvSpPr>
        <p:spPr>
          <a:xfrm>
            <a:off x="10733688" y="4299521"/>
            <a:ext cx="2007220" cy="307777"/>
          </a:xfrm>
          <a:prstGeom prst="rect">
            <a:avLst/>
          </a:prstGeom>
          <a:noFill/>
        </p:spPr>
        <p:txBody>
          <a:bodyPr wrap="square" rtlCol="0">
            <a:spAutoFit/>
          </a:bodyPr>
          <a:lstStyle/>
          <a:p>
            <a:r>
              <a:rPr lang="en-GB" sz="1400" dirty="0">
                <a:latin typeface="Avenir Next LT Pro Light" panose="020B0304020202020204" pitchFamily="34" charset="0"/>
              </a:rPr>
              <a:t>Image: 11</a:t>
            </a:r>
          </a:p>
        </p:txBody>
      </p:sp>
    </p:spTree>
    <p:extLst>
      <p:ext uri="{BB962C8B-B14F-4D97-AF65-F5344CB8AC3E}">
        <p14:creationId xmlns:p14="http://schemas.microsoft.com/office/powerpoint/2010/main" val="3577726346"/>
      </p:ext>
    </p:extLst>
  </p:cSld>
  <p:clrMapOvr>
    <a:masterClrMapping/>
  </p:clrMapOvr>
  <mc:AlternateContent xmlns:mc="http://schemas.openxmlformats.org/markup-compatibility/2006" xmlns:p14="http://schemas.microsoft.com/office/powerpoint/2010/main">
    <mc:Choice Requires="p14">
      <p:transition spd="slow" p14:dur="2000" advTm="41975"/>
    </mc:Choice>
    <mc:Fallback xmlns="">
      <p:transition spd="slow" advTm="4197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D430C-8AE8-F854-AA1D-E50E5F9B4230}"/>
              </a:ext>
            </a:extLst>
          </p:cNvPr>
          <p:cNvSpPr>
            <a:spLocks noGrp="1"/>
          </p:cNvSpPr>
          <p:nvPr>
            <p:ph type="title"/>
          </p:nvPr>
        </p:nvSpPr>
        <p:spPr/>
        <p:txBody>
          <a:bodyPr>
            <a:normAutofit/>
          </a:bodyPr>
          <a:lstStyle/>
          <a:p>
            <a:r>
              <a:rPr lang="en-GB" sz="2800" b="1" dirty="0">
                <a:latin typeface="Avenir Next LT Pro Light" panose="020B0304020202020204" pitchFamily="34" charset="0"/>
              </a:rPr>
              <a:t>References</a:t>
            </a:r>
          </a:p>
        </p:txBody>
      </p:sp>
      <p:sp>
        <p:nvSpPr>
          <p:cNvPr id="3" name="Content Placeholder 2">
            <a:extLst>
              <a:ext uri="{FF2B5EF4-FFF2-40B4-BE49-F238E27FC236}">
                <a16:creationId xmlns:a16="http://schemas.microsoft.com/office/drawing/2014/main" id="{31CB132A-4611-181A-47D2-6DB6D5AC5039}"/>
              </a:ext>
            </a:extLst>
          </p:cNvPr>
          <p:cNvSpPr>
            <a:spLocks noGrp="1"/>
          </p:cNvSpPr>
          <p:nvPr>
            <p:ph idx="1"/>
          </p:nvPr>
        </p:nvSpPr>
        <p:spPr/>
        <p:txBody>
          <a:bodyPr>
            <a:normAutofit/>
          </a:bodyPr>
          <a:lstStyle/>
          <a:p>
            <a:pPr marL="342900" lvl="0" indent="-342900">
              <a:lnSpc>
                <a:spcPct val="107000"/>
              </a:lnSpc>
              <a:spcAft>
                <a:spcPts val="800"/>
              </a:spcAft>
              <a:buFont typeface="+mj-lt"/>
              <a:buAutoNum type="arabicParenR"/>
            </a:pPr>
            <a:r>
              <a:rPr lang="en-GB" sz="1800" kern="100" dirty="0">
                <a:effectLst/>
                <a:latin typeface="Avenir Next LT Pro Light" panose="020B0304020202020204" pitchFamily="34" charset="0"/>
                <a:ea typeface="Calibri" panose="020F0502020204030204" pitchFamily="34" charset="0"/>
                <a:cs typeface="Segoe UI" panose="020B0502040204020203" pitchFamily="34" charset="0"/>
              </a:rPr>
              <a:t>Barter, Christine &amp; Emma Renold, 1999: “The use of vignettes in qualitative research” in Social Research Update. Vol. 25.</a:t>
            </a:r>
            <a:endParaRPr lang="en-GB" sz="1800" kern="1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en-GB" sz="1800" dirty="0">
                <a:effectLst/>
                <a:latin typeface="Avenir Next LT Pro Light" panose="020B0304020202020204" pitchFamily="34" charset="0"/>
                <a:ea typeface="Times New Roman" panose="02020603050405020304" pitchFamily="18" charset="0"/>
              </a:rPr>
              <a:t>dew, chris (no date) </a:t>
            </a:r>
            <a:r>
              <a:rPr lang="en-GB" sz="1800" i="1" dirty="0">
                <a:effectLst/>
                <a:latin typeface="Avenir Next LT Pro Light" panose="020B0304020202020204" pitchFamily="34" charset="0"/>
                <a:ea typeface="Times New Roman" panose="02020603050405020304" pitchFamily="18" charset="0"/>
              </a:rPr>
              <a:t>August 13, 2023 15 Great Ethnography Examples.</a:t>
            </a:r>
            <a:r>
              <a:rPr lang="en-GB" sz="1800" dirty="0">
                <a:effectLst/>
                <a:latin typeface="Avenir Next LT Pro Light" panose="020B0304020202020204" pitchFamily="34" charset="0"/>
                <a:ea typeface="Times New Roman" panose="02020603050405020304" pitchFamily="18" charset="0"/>
              </a:rPr>
              <a:t>, </a:t>
            </a:r>
            <a:r>
              <a:rPr lang="en-GB" sz="1800" i="1" u="sng" dirty="0">
                <a:effectLst/>
                <a:latin typeface="Avenir Next LT Pro Light" panose="020B0304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https://helpfulprofessor.com/ethnography-examples/</a:t>
            </a:r>
            <a:r>
              <a:rPr lang="en-GB" sz="1800" dirty="0">
                <a:effectLst/>
                <a:latin typeface="Avenir Next LT Pro Light" panose="020B0304020202020204" pitchFamily="34" charset="0"/>
                <a:ea typeface="Times New Roman" panose="02020603050405020304" pitchFamily="18" charset="0"/>
              </a:rPr>
              <a:t>. </a:t>
            </a:r>
          </a:p>
          <a:p>
            <a:pPr marL="342900" lvl="0" indent="-342900">
              <a:buFont typeface="+mj-lt"/>
              <a:buAutoNum type="arabicParenR"/>
            </a:pPr>
            <a:r>
              <a:rPr lang="en-GB" sz="1800" dirty="0">
                <a:effectLst/>
                <a:latin typeface="Avenir Next LT Pro Light" panose="020B0304020202020204" pitchFamily="34" charset="0"/>
                <a:ea typeface="Times New Roman" panose="02020603050405020304" pitchFamily="18" charset="0"/>
                <a:cs typeface="Segoe UI" panose="020B0502040204020203" pitchFamily="34" charset="0"/>
              </a:rPr>
              <a:t>Finch, Janet, 1987: “The Vignette Technique in Survey Research” in Sociology. Vol. 21, pp. 105-114.</a:t>
            </a:r>
            <a:endParaRPr lang="en-GB" sz="1800" dirty="0">
              <a:effectLst/>
              <a:latin typeface="Avenir Next LT Pro Light" panose="020B0304020202020204" pitchFamily="34" charset="0"/>
              <a:ea typeface="Times New Roman" panose="02020603050405020304" pitchFamily="18" charset="0"/>
            </a:endParaRPr>
          </a:p>
          <a:p>
            <a:pPr marL="342900" lvl="0" indent="-342900">
              <a:buFont typeface="+mj-lt"/>
              <a:buAutoNum type="arabicParenR"/>
            </a:pPr>
            <a:r>
              <a:rPr lang="en-GB" sz="1800" kern="1800" dirty="0">
                <a:effectLst/>
                <a:latin typeface="Avenir Next LT Pro Light" panose="020B0304020202020204" pitchFamily="34" charset="0"/>
                <a:ea typeface="Times New Roman" panose="02020603050405020304" pitchFamily="18" charset="0"/>
              </a:rPr>
              <a:t>O’Leary’s cycles of research (adapted from Koshy, Heather, &amp; Valsa, 2010) </a:t>
            </a:r>
            <a:endParaRPr lang="en-GB" sz="1800" dirty="0">
              <a:effectLst/>
              <a:latin typeface="Avenir Next LT Pro Light" panose="020B0304020202020204" pitchFamily="34" charset="0"/>
              <a:ea typeface="Times New Roman" panose="02020603050405020304" pitchFamily="18" charset="0"/>
            </a:endParaRPr>
          </a:p>
          <a:p>
            <a:pPr marL="342900" lvl="0" indent="-342900">
              <a:buFont typeface="+mj-lt"/>
              <a:buAutoNum type="arabicParenR"/>
            </a:pPr>
            <a:r>
              <a:rPr lang="en-GB" sz="1800" dirty="0">
                <a:effectLst/>
                <a:latin typeface="Avenir Next LT Pro Light" panose="020B0304020202020204" pitchFamily="34" charset="0"/>
                <a:ea typeface="Times New Roman" panose="02020603050405020304" pitchFamily="18" charset="0"/>
                <a:cs typeface="Segoe UI" panose="020B0502040204020203" pitchFamily="34" charset="0"/>
              </a:rPr>
              <a:t>Mark Bevir, 2006: “How Narratives explain” in: (ed. Dvora Yanow and Peregrine Schwartz-Shea) Interpretation and Method: Empirical Research Method and the Interpretive Turn, New York: M.E. Sharpe. PP. 281-290.</a:t>
            </a:r>
            <a:endParaRPr lang="en-GB" sz="1800" dirty="0">
              <a:effectLst/>
              <a:latin typeface="Avenir Next LT Pro Light" panose="020B0304020202020204" pitchFamily="34" charset="0"/>
              <a:ea typeface="Times New Roman" panose="02020603050405020304" pitchFamily="18" charset="0"/>
            </a:endParaRPr>
          </a:p>
          <a:p>
            <a:pPr marL="342900" lvl="0" indent="-342900">
              <a:buFont typeface="+mj-lt"/>
              <a:buAutoNum type="arabicParenR"/>
            </a:pPr>
            <a:r>
              <a:rPr lang="en-GB" sz="1800" dirty="0">
                <a:effectLst/>
                <a:latin typeface="Avenir Next LT Pro Light" panose="020B0304020202020204" pitchFamily="34" charset="0"/>
                <a:ea typeface="Times New Roman" panose="02020603050405020304" pitchFamily="18" charset="0"/>
                <a:cs typeface="Segoe UI" panose="020B0502040204020203" pitchFamily="34" charset="0"/>
              </a:rPr>
              <a:t>Maxwell, Joseph A., 2004: “Using Qualitative Methods for Causal Explanation”, pp. 243-264 in: Field Methods, Vol 16, No. 3.</a:t>
            </a:r>
            <a:endParaRPr lang="en-GB" sz="1800" dirty="0">
              <a:effectLst/>
              <a:latin typeface="Avenir Next LT Pro Light" panose="020B0304020202020204" pitchFamily="34" charset="0"/>
              <a:ea typeface="Times New Roman" panose="02020603050405020304" pitchFamily="18" charset="0"/>
            </a:endParaRPr>
          </a:p>
          <a:p>
            <a:pPr marL="0" indent="0">
              <a:buNone/>
            </a:pPr>
            <a:endParaRPr lang="en-GB" dirty="0"/>
          </a:p>
        </p:txBody>
      </p:sp>
      <p:sp>
        <p:nvSpPr>
          <p:cNvPr id="4" name="Footer Placeholder 3">
            <a:extLst>
              <a:ext uri="{FF2B5EF4-FFF2-40B4-BE49-F238E27FC236}">
                <a16:creationId xmlns:a16="http://schemas.microsoft.com/office/drawing/2014/main" id="{A48BA945-6A5D-04F7-F258-A375DC4AC040}"/>
              </a:ext>
            </a:extLst>
          </p:cNvPr>
          <p:cNvSpPr>
            <a:spLocks noGrp="1"/>
          </p:cNvSpPr>
          <p:nvPr>
            <p:ph type="ftr" sz="quarter" idx="11"/>
          </p:nvPr>
        </p:nvSpPr>
        <p:spPr/>
        <p:txBody>
          <a:bodyPr/>
          <a:lstStyle/>
          <a:p>
            <a:r>
              <a:rPr lang="en-GB"/>
              <a:t>PgCert Academic Practice in Art, Design and Communication</a:t>
            </a:r>
          </a:p>
        </p:txBody>
      </p:sp>
    </p:spTree>
    <p:extLst>
      <p:ext uri="{BB962C8B-B14F-4D97-AF65-F5344CB8AC3E}">
        <p14:creationId xmlns:p14="http://schemas.microsoft.com/office/powerpoint/2010/main" val="3692967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E6572-2784-9B6F-BF0F-B1F488993536}"/>
              </a:ext>
            </a:extLst>
          </p:cNvPr>
          <p:cNvSpPr>
            <a:spLocks noGrp="1"/>
          </p:cNvSpPr>
          <p:nvPr>
            <p:ph type="title"/>
          </p:nvPr>
        </p:nvSpPr>
        <p:spPr/>
        <p:txBody>
          <a:bodyPr>
            <a:normAutofit/>
          </a:bodyPr>
          <a:lstStyle/>
          <a:p>
            <a:r>
              <a:rPr lang="en-GB" sz="2800" b="1" dirty="0">
                <a:latin typeface="Avenir Next LT Pro Light" panose="020B0304020202020204" pitchFamily="34" charset="0"/>
              </a:rPr>
              <a:t>References</a:t>
            </a:r>
            <a:endParaRPr lang="en-GB" sz="2800" dirty="0">
              <a:latin typeface="Avenir Next LT Pro Light" panose="020B0304020202020204" pitchFamily="34" charset="0"/>
            </a:endParaRPr>
          </a:p>
        </p:txBody>
      </p:sp>
      <p:sp>
        <p:nvSpPr>
          <p:cNvPr id="3" name="Content Placeholder 2">
            <a:extLst>
              <a:ext uri="{FF2B5EF4-FFF2-40B4-BE49-F238E27FC236}">
                <a16:creationId xmlns:a16="http://schemas.microsoft.com/office/drawing/2014/main" id="{4ECCC261-5E8C-F3A4-FB0E-725580787F73}"/>
              </a:ext>
            </a:extLst>
          </p:cNvPr>
          <p:cNvSpPr>
            <a:spLocks noGrp="1"/>
          </p:cNvSpPr>
          <p:nvPr>
            <p:ph idx="1"/>
          </p:nvPr>
        </p:nvSpPr>
        <p:spPr/>
        <p:txBody>
          <a:bodyPr>
            <a:normAutofit fontScale="92500" lnSpcReduction="10000"/>
          </a:bodyPr>
          <a:lstStyle/>
          <a:p>
            <a:pPr marL="0" lvl="0" indent="0">
              <a:lnSpc>
                <a:spcPct val="107000"/>
              </a:lnSpc>
              <a:spcAft>
                <a:spcPts val="800"/>
              </a:spcAft>
              <a:buNone/>
            </a:pPr>
            <a:r>
              <a:rPr lang="en-GB" sz="1800" kern="100" dirty="0">
                <a:effectLst/>
                <a:latin typeface="Avenir Next LT Pro Light" panose="020B0304020202020204" pitchFamily="34" charset="0"/>
                <a:ea typeface="Calibri" panose="020F0502020204030204" pitchFamily="34" charset="0"/>
                <a:cs typeface="Times New Roman" panose="02020603050405020304" pitchFamily="18" charset="0"/>
              </a:rPr>
              <a:t>7) Richardson, J.T.E., Mittelmeier, J. and Rienties, B. (1970) </a:t>
            </a:r>
            <a:r>
              <a:rPr lang="en-GB" sz="1800" i="1" kern="100" dirty="0">
                <a:effectLst/>
                <a:latin typeface="Avenir Next LT Pro Light" panose="020B0304020202020204" pitchFamily="34" charset="0"/>
                <a:ea typeface="Calibri" panose="020F0502020204030204" pitchFamily="34" charset="0"/>
                <a:cs typeface="Times New Roman" panose="02020603050405020304" pitchFamily="18" charset="0"/>
              </a:rPr>
              <a:t>The role of gender, social class and  ethnicity in participation and academic attainment in UK higher education: An update</a:t>
            </a:r>
            <a:r>
              <a:rPr lang="en-GB" sz="1800" kern="100" dirty="0">
                <a:effectLst/>
                <a:latin typeface="Avenir Next LT Pro Light" panose="020B0304020202020204" pitchFamily="34" charset="0"/>
                <a:ea typeface="Calibri" panose="020F0502020204030204" pitchFamily="34" charset="0"/>
                <a:cs typeface="Times New Roman" panose="02020603050405020304" pitchFamily="18" charset="0"/>
              </a:rPr>
              <a:t>, </a:t>
            </a:r>
            <a:r>
              <a:rPr lang="en-GB" sz="1800" i="1" kern="100" dirty="0">
                <a:effectLst/>
                <a:latin typeface="Avenir Next LT Pro Light" panose="020B0304020202020204" pitchFamily="34" charset="0"/>
                <a:ea typeface="Calibri" panose="020F0502020204030204" pitchFamily="34" charset="0"/>
                <a:cs typeface="Times New Roman" panose="02020603050405020304" pitchFamily="18" charset="0"/>
              </a:rPr>
              <a:t>Open Research Online</a:t>
            </a:r>
            <a:r>
              <a:rPr lang="en-GB" sz="1800" kern="100" dirty="0">
                <a:effectLst/>
                <a:latin typeface="Avenir Next LT Pro Light" panose="020B0304020202020204" pitchFamily="34" charset="0"/>
                <a:ea typeface="Calibri" panose="020F0502020204030204" pitchFamily="34" charset="0"/>
                <a:cs typeface="Times New Roman" panose="02020603050405020304" pitchFamily="18" charset="0"/>
              </a:rPr>
              <a:t>. Available at: https://oro.open.ac.uk/68282/ (Accessed: 12 January 2024). </a:t>
            </a:r>
          </a:p>
          <a:p>
            <a:pPr marL="0" lvl="0" indent="0">
              <a:buNone/>
            </a:pPr>
            <a:r>
              <a:rPr lang="en-GB" sz="1800" dirty="0">
                <a:latin typeface="Avenir Next LT Pro Light" panose="020B0304020202020204" pitchFamily="34" charset="0"/>
                <a:ea typeface="Times New Roman" panose="02020603050405020304" pitchFamily="18" charset="0"/>
              </a:rPr>
              <a:t>8) </a:t>
            </a:r>
            <a:r>
              <a:rPr lang="en-GB" sz="1800" dirty="0">
                <a:effectLst/>
                <a:latin typeface="Avenir Next LT Pro Light" panose="020B0304020202020204" pitchFamily="34" charset="0"/>
                <a:ea typeface="Times New Roman" panose="02020603050405020304" pitchFamily="18" charset="0"/>
              </a:rPr>
              <a:t>Satchwell, C. </a:t>
            </a:r>
            <a:r>
              <a:rPr lang="en-GB" sz="1800" i="1" dirty="0">
                <a:effectLst/>
                <a:latin typeface="Avenir Next LT Pro Light" panose="020B0304020202020204" pitchFamily="34" charset="0"/>
                <a:ea typeface="Times New Roman" panose="02020603050405020304" pitchFamily="18" charset="0"/>
              </a:rPr>
              <a:t>et al.</a:t>
            </a:r>
            <a:r>
              <a:rPr lang="en-GB" sz="1800" dirty="0">
                <a:effectLst/>
                <a:latin typeface="Avenir Next LT Pro Light" panose="020B0304020202020204" pitchFamily="34" charset="0"/>
                <a:ea typeface="Times New Roman" panose="02020603050405020304" pitchFamily="18" charset="0"/>
              </a:rPr>
              <a:t> (2020) ‘Stories as findings in collaborative research: Making meaning through  fictional writing with disadvantaged young people’, </a:t>
            </a:r>
            <a:r>
              <a:rPr lang="en-GB" sz="1800" i="1" dirty="0">
                <a:effectLst/>
                <a:latin typeface="Avenir Next LT Pro Light" panose="020B0304020202020204" pitchFamily="34" charset="0"/>
                <a:ea typeface="Times New Roman" panose="02020603050405020304" pitchFamily="18" charset="0"/>
              </a:rPr>
              <a:t>Qualitative Research</a:t>
            </a:r>
            <a:r>
              <a:rPr lang="en-GB" sz="1800" dirty="0">
                <a:effectLst/>
                <a:latin typeface="Avenir Next LT Pro Light" panose="020B0304020202020204" pitchFamily="34" charset="0"/>
                <a:ea typeface="Times New Roman" panose="02020603050405020304" pitchFamily="18" charset="0"/>
              </a:rPr>
              <a:t>, 20(6), pp. 874–891. doi:10.1177/1468794120904892. </a:t>
            </a:r>
          </a:p>
          <a:p>
            <a:pPr marL="0" lvl="0" indent="0">
              <a:buNone/>
            </a:pPr>
            <a:r>
              <a:rPr lang="en-GB" sz="1800" dirty="0">
                <a:effectLst/>
                <a:latin typeface="Avenir Next LT Pro Light" panose="020B0304020202020204" pitchFamily="34" charset="0"/>
                <a:ea typeface="Times New Roman" panose="02020603050405020304" pitchFamily="18" charset="0"/>
              </a:rPr>
              <a:t>9) (No date a) </a:t>
            </a:r>
            <a:r>
              <a:rPr lang="en-GB" sz="1800" i="1" dirty="0">
                <a:effectLst/>
                <a:latin typeface="Avenir Next LT Pro Light" panose="020B0304020202020204" pitchFamily="34" charset="0"/>
                <a:ea typeface="Times New Roman" panose="02020603050405020304" pitchFamily="18" charset="0"/>
              </a:rPr>
              <a:t>The research vignette: Reflexive writing as interpretative ...</a:t>
            </a:r>
            <a:r>
              <a:rPr lang="en-GB" sz="1800" dirty="0">
                <a:effectLst/>
                <a:latin typeface="Avenir Next LT Pro Light" panose="020B0304020202020204" pitchFamily="34" charset="0"/>
                <a:ea typeface="Times New Roman" panose="02020603050405020304" pitchFamily="18" charset="0"/>
              </a:rPr>
              <a:t> Available at: https://journals.sagepub.com/doi/10.1177/1077800416658066 (Accessed: 13 January 2024). </a:t>
            </a:r>
          </a:p>
          <a:p>
            <a:pPr marL="0" lvl="0" indent="0">
              <a:lnSpc>
                <a:spcPct val="107000"/>
              </a:lnSpc>
              <a:spcAft>
                <a:spcPts val="800"/>
              </a:spcAft>
              <a:buNone/>
            </a:pPr>
            <a:r>
              <a:rPr lang="en-GB" sz="1800" kern="100" dirty="0">
                <a:effectLst/>
                <a:latin typeface="Avenir Next LT Pro Light" panose="020B0304020202020204" pitchFamily="34" charset="0"/>
                <a:ea typeface="Calibri" panose="020F0502020204030204" pitchFamily="34" charset="0"/>
                <a:cs typeface="Times New Roman" panose="02020603050405020304" pitchFamily="18" charset="0"/>
              </a:rPr>
              <a:t>10) Tyler, T (2000). “Social Justice: Outcome and Procedure,” International Journal of Psychology, 35(2), 117-125.</a:t>
            </a:r>
            <a:endParaRPr lang="en-GB" sz="1800" kern="100" dirty="0">
              <a:latin typeface="Avenir Next LT Pro Light" panose="020B030402020202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en-GB" sz="1800" i="1" dirty="0">
                <a:effectLst/>
                <a:latin typeface="Avenir Next LT Pro Light" panose="020B0304020202020204" pitchFamily="34" charset="0"/>
                <a:ea typeface="Times New Roman" panose="02020603050405020304" pitchFamily="18" charset="0"/>
              </a:rPr>
              <a:t>11) UAL publishes ethnic representation index 2023</a:t>
            </a:r>
            <a:r>
              <a:rPr lang="en-GB" sz="1800" dirty="0">
                <a:effectLst/>
                <a:latin typeface="Avenir Next LT Pro Light" panose="020B0304020202020204" pitchFamily="34" charset="0"/>
                <a:ea typeface="Times New Roman" panose="02020603050405020304" pitchFamily="18" charset="0"/>
              </a:rPr>
              <a:t> (no date) </a:t>
            </a:r>
            <a:r>
              <a:rPr lang="en-GB" sz="1800" i="1" dirty="0">
                <a:effectLst/>
                <a:latin typeface="Avenir Next LT Pro Light" panose="020B0304020202020204" pitchFamily="34" charset="0"/>
                <a:ea typeface="Times New Roman" panose="02020603050405020304" pitchFamily="18" charset="0"/>
              </a:rPr>
              <a:t>UAL Staff Careers</a:t>
            </a:r>
            <a:r>
              <a:rPr lang="en-GB" sz="1800" dirty="0">
                <a:effectLst/>
                <a:latin typeface="Avenir Next LT Pro Light" panose="020B0304020202020204" pitchFamily="34" charset="0"/>
                <a:ea typeface="Times New Roman" panose="02020603050405020304" pitchFamily="18" charset="0"/>
              </a:rPr>
              <a:t>. Available at: https://jobs.arts.ac.uk/story/ual-publishes-ethnic-representation-index-2023/ (Accessed: 13 January 2024). </a:t>
            </a:r>
          </a:p>
          <a:p>
            <a:pPr marL="0" lvl="0" indent="0">
              <a:lnSpc>
                <a:spcPct val="107000"/>
              </a:lnSpc>
              <a:spcAft>
                <a:spcPts val="800"/>
              </a:spcAft>
              <a:buNone/>
            </a:pPr>
            <a:r>
              <a:rPr lang="en-GB" sz="1800" dirty="0">
                <a:latin typeface="Avenir Next LT Pro Light" panose="020B0304020202020204" pitchFamily="34" charset="0"/>
                <a:ea typeface="Times New Roman" panose="02020603050405020304" pitchFamily="18" charset="0"/>
              </a:rPr>
              <a:t>(Full reference list for ARP on blog)</a:t>
            </a:r>
            <a:endParaRPr lang="en-GB" sz="1800" dirty="0">
              <a:effectLst/>
              <a:latin typeface="Avenir Next LT Pro Light" panose="020B0304020202020204" pitchFamily="34" charset="0"/>
              <a:ea typeface="Times New Roman" panose="02020603050405020304" pitchFamily="18" charset="0"/>
            </a:endParaRPr>
          </a:p>
          <a:p>
            <a:pPr marL="0" indent="0">
              <a:buNone/>
            </a:pPr>
            <a:endParaRPr lang="en-GB" dirty="0"/>
          </a:p>
        </p:txBody>
      </p:sp>
      <p:sp>
        <p:nvSpPr>
          <p:cNvPr id="4" name="Footer Placeholder 3">
            <a:extLst>
              <a:ext uri="{FF2B5EF4-FFF2-40B4-BE49-F238E27FC236}">
                <a16:creationId xmlns:a16="http://schemas.microsoft.com/office/drawing/2014/main" id="{5986E02D-782F-C75B-CEDB-1E959EF74488}"/>
              </a:ext>
            </a:extLst>
          </p:cNvPr>
          <p:cNvSpPr>
            <a:spLocks noGrp="1"/>
          </p:cNvSpPr>
          <p:nvPr>
            <p:ph type="ftr" sz="quarter" idx="11"/>
          </p:nvPr>
        </p:nvSpPr>
        <p:spPr/>
        <p:txBody>
          <a:bodyPr/>
          <a:lstStyle/>
          <a:p>
            <a:r>
              <a:rPr lang="en-GB"/>
              <a:t>PgCert Academic Practice in Art, Design and Communication</a:t>
            </a:r>
          </a:p>
        </p:txBody>
      </p:sp>
    </p:spTree>
    <p:extLst>
      <p:ext uri="{BB962C8B-B14F-4D97-AF65-F5344CB8AC3E}">
        <p14:creationId xmlns:p14="http://schemas.microsoft.com/office/powerpoint/2010/main" val="229441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B3804-EEB7-8354-61E9-26CA84B7E809}"/>
              </a:ext>
            </a:extLst>
          </p:cNvPr>
          <p:cNvSpPr>
            <a:spLocks noGrp="1"/>
          </p:cNvSpPr>
          <p:nvPr>
            <p:ph type="title"/>
          </p:nvPr>
        </p:nvSpPr>
        <p:spPr>
          <a:xfrm>
            <a:off x="838200" y="136525"/>
            <a:ext cx="10515600" cy="967061"/>
          </a:xfrm>
        </p:spPr>
        <p:txBody>
          <a:bodyPr>
            <a:normAutofit/>
          </a:bodyPr>
          <a:lstStyle/>
          <a:p>
            <a:r>
              <a:rPr lang="en-GB" sz="2800" b="1" dirty="0">
                <a:latin typeface="Avenir Next LT Pro Light" panose="020B0304020202020204" pitchFamily="34" charset="0"/>
              </a:rPr>
              <a:t>References</a:t>
            </a:r>
            <a:endParaRPr lang="en-GB" sz="2800" dirty="0"/>
          </a:p>
        </p:txBody>
      </p:sp>
      <p:sp>
        <p:nvSpPr>
          <p:cNvPr id="3" name="Content Placeholder 2">
            <a:extLst>
              <a:ext uri="{FF2B5EF4-FFF2-40B4-BE49-F238E27FC236}">
                <a16:creationId xmlns:a16="http://schemas.microsoft.com/office/drawing/2014/main" id="{04A0F448-BEEB-0167-64CA-A3468CE70E44}"/>
              </a:ext>
            </a:extLst>
          </p:cNvPr>
          <p:cNvSpPr>
            <a:spLocks noGrp="1"/>
          </p:cNvSpPr>
          <p:nvPr>
            <p:ph idx="1"/>
          </p:nvPr>
        </p:nvSpPr>
        <p:spPr>
          <a:xfrm>
            <a:off x="838200" y="1397876"/>
            <a:ext cx="10515600" cy="4779087"/>
          </a:xfrm>
        </p:spPr>
        <p:txBody>
          <a:bodyPr>
            <a:normAutofit fontScale="85000" lnSpcReduction="10000"/>
          </a:bodyPr>
          <a:lstStyle/>
          <a:p>
            <a:pPr marL="0" indent="0">
              <a:lnSpc>
                <a:spcPct val="107000"/>
              </a:lnSpc>
              <a:spcAft>
                <a:spcPts val="800"/>
              </a:spcAft>
              <a:buNone/>
            </a:pPr>
            <a:r>
              <a:rPr lang="en-GB" sz="2400" b="1" kern="100" dirty="0">
                <a:effectLst/>
                <a:latin typeface="Avenir Next LT Pro Light" panose="020B0304020202020204" pitchFamily="34" charset="0"/>
                <a:ea typeface="Calibri" panose="020F0502020204030204" pitchFamily="34" charset="0"/>
                <a:cs typeface="Times New Roman" panose="02020603050405020304" pitchFamily="18" charset="0"/>
              </a:rPr>
              <a:t>Image references</a:t>
            </a:r>
          </a:p>
          <a:p>
            <a:pPr marL="342900" lvl="0" indent="-342900">
              <a:lnSpc>
                <a:spcPct val="107000"/>
              </a:lnSpc>
              <a:buFont typeface="+mj-lt"/>
              <a:buAutoNum type="arabicParenR"/>
            </a:pPr>
            <a:r>
              <a:rPr lang="en-GB" sz="1900" kern="100" dirty="0">
                <a:solidFill>
                  <a:srgbClr val="333333"/>
                </a:solidFill>
                <a:effectLst/>
                <a:latin typeface="Avenir Next LT Pro Light" panose="020B0304020202020204" pitchFamily="34" charset="0"/>
                <a:ea typeface="Calibri" panose="020F0502020204030204" pitchFamily="34" charset="0"/>
                <a:cs typeface="Arial" panose="020B0604020202020204" pitchFamily="34" charset="0"/>
              </a:rPr>
              <a:t>Roberts, J. ( 2023) </a:t>
            </a:r>
            <a:r>
              <a:rPr lang="en-GB" sz="1900" i="1" kern="100" dirty="0">
                <a:solidFill>
                  <a:srgbClr val="333333"/>
                </a:solidFill>
                <a:effectLst/>
                <a:latin typeface="Avenir Next LT Pro Light" panose="020B0304020202020204" pitchFamily="34" charset="0"/>
                <a:ea typeface="Calibri" panose="020F0502020204030204" pitchFamily="34" charset="0"/>
                <a:cs typeface="Arial" panose="020B0604020202020204" pitchFamily="34" charset="0"/>
              </a:rPr>
              <a:t>LCF – Mare Steet: London. </a:t>
            </a:r>
            <a:endParaRPr lang="en-GB" sz="1900" kern="1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en-GB" sz="1900" kern="100" dirty="0">
                <a:solidFill>
                  <a:srgbClr val="333333"/>
                </a:solidFill>
                <a:effectLst/>
                <a:latin typeface="Avenir Next LT Pro Light" panose="020B0304020202020204" pitchFamily="34" charset="0"/>
                <a:ea typeface="Calibri" panose="020F0502020204030204" pitchFamily="34" charset="0"/>
                <a:cs typeface="Arial" panose="020B0604020202020204" pitchFamily="34" charset="0"/>
              </a:rPr>
              <a:t>Roberts, J. ( 2023) A bridge between cultures: </a:t>
            </a:r>
            <a:r>
              <a:rPr lang="fr-FR" sz="1900" kern="100" dirty="0">
                <a:solidFill>
                  <a:srgbClr val="333333"/>
                </a:solidFill>
                <a:effectLst/>
                <a:latin typeface="Avenir Next LT Pro Light" panose="020B0304020202020204" pitchFamily="34" charset="0"/>
                <a:ea typeface="Calibri" panose="020F0502020204030204" pitchFamily="34" charset="0"/>
                <a:cs typeface="Arial" panose="020B0604020202020204" pitchFamily="34" charset="0"/>
              </a:rPr>
              <a:t>Musée du quai Branly - Jacques Chirac, - Paris.</a:t>
            </a:r>
            <a:endParaRPr lang="en-GB" sz="1900" kern="1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fr-FR" sz="1900" kern="100" dirty="0">
                <a:solidFill>
                  <a:srgbClr val="333333"/>
                </a:solidFill>
                <a:effectLst/>
                <a:latin typeface="Avenir Next LT Pro Light" panose="020B0304020202020204" pitchFamily="34" charset="0"/>
                <a:ea typeface="Calibri" panose="020F0502020204030204" pitchFamily="34" charset="0"/>
                <a:cs typeface="Arial" panose="020B0604020202020204" pitchFamily="34" charset="0"/>
              </a:rPr>
              <a:t>Roberts, J. (2016) Steps at the Wallace Collection, Marylebone. London.</a:t>
            </a:r>
            <a:endParaRPr lang="en-GB" sz="1900" kern="1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fr-FR" sz="1900" kern="100" dirty="0">
                <a:solidFill>
                  <a:srgbClr val="333333"/>
                </a:solidFill>
                <a:effectLst/>
                <a:latin typeface="Avenir Next LT Pro Light" panose="020B0304020202020204" pitchFamily="34" charset="0"/>
                <a:ea typeface="Calibri" panose="020F0502020204030204" pitchFamily="34" charset="0"/>
                <a:cs typeface="Arial" panose="020B0604020202020204" pitchFamily="34" charset="0"/>
              </a:rPr>
              <a:t>Roberts, J. (2017) Private Practice : Marylebone, London.</a:t>
            </a:r>
            <a:endParaRPr lang="en-GB" sz="1900" kern="1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fr-FR" sz="1900" kern="100" dirty="0">
                <a:solidFill>
                  <a:srgbClr val="333333"/>
                </a:solidFill>
                <a:effectLst/>
                <a:latin typeface="Avenir Next LT Pro Light" panose="020B0304020202020204" pitchFamily="34" charset="0"/>
                <a:ea typeface="Calibri" panose="020F0502020204030204" pitchFamily="34" charset="0"/>
                <a:cs typeface="Arial" panose="020B0604020202020204" pitchFamily="34" charset="0"/>
              </a:rPr>
              <a:t>Roberts, J. (2016) Flower in Vase. Ongea Therapy : London.</a:t>
            </a:r>
            <a:endParaRPr lang="en-GB" sz="1900" kern="1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fr-FR" sz="1900" kern="100" dirty="0">
                <a:solidFill>
                  <a:srgbClr val="333333"/>
                </a:solidFill>
                <a:effectLst/>
                <a:latin typeface="Avenir Next LT Pro Light" panose="020B0304020202020204" pitchFamily="34" charset="0"/>
                <a:ea typeface="Calibri" panose="020F0502020204030204" pitchFamily="34" charset="0"/>
                <a:cs typeface="Arial" panose="020B0604020202020204" pitchFamily="34" charset="0"/>
              </a:rPr>
              <a:t>Roberts, J. (2017) Therapy Chair : Hackney, London.</a:t>
            </a:r>
            <a:endParaRPr lang="en-GB" sz="1900" kern="1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fr-FR" sz="1900" kern="100" dirty="0">
                <a:solidFill>
                  <a:srgbClr val="333333"/>
                </a:solidFill>
                <a:effectLst/>
                <a:latin typeface="Avenir Next LT Pro Light" panose="020B0304020202020204" pitchFamily="34" charset="0"/>
                <a:ea typeface="Calibri" panose="020F0502020204030204" pitchFamily="34" charset="0"/>
                <a:cs typeface="Arial" panose="020B0604020202020204" pitchFamily="34" charset="0"/>
              </a:rPr>
              <a:t>Roberts, J. (2021) Photograph of artwork by Jennifer Packer, taken at the Serpentine Gallery : London.</a:t>
            </a:r>
            <a:endParaRPr lang="en-GB" sz="1900" kern="1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fr-FR" sz="1900" kern="100" dirty="0">
                <a:solidFill>
                  <a:srgbClr val="333333"/>
                </a:solidFill>
                <a:effectLst/>
                <a:latin typeface="Avenir Next LT Pro Light" panose="020B0304020202020204" pitchFamily="34" charset="0"/>
                <a:ea typeface="Calibri" panose="020F0502020204030204" pitchFamily="34" charset="0"/>
                <a:cs typeface="Arial" panose="020B0604020202020204" pitchFamily="34" charset="0"/>
              </a:rPr>
              <a:t>Roberts, J. (2017) Private Practice, Duke Street, Marylebone : London.</a:t>
            </a:r>
            <a:endParaRPr lang="en-GB" sz="1900" kern="1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fr-FR" sz="1900" kern="100" dirty="0">
                <a:solidFill>
                  <a:srgbClr val="333333"/>
                </a:solidFill>
                <a:effectLst/>
                <a:latin typeface="Avenir Next LT Pro Light" panose="020B0304020202020204" pitchFamily="34" charset="0"/>
                <a:ea typeface="Calibri" panose="020F0502020204030204" pitchFamily="34" charset="0"/>
                <a:cs typeface="Arial" panose="020B0604020202020204" pitchFamily="34" charset="0"/>
              </a:rPr>
              <a:t>Roberts, J. (2018) Winter sun, Shoreditch : London.</a:t>
            </a:r>
            <a:endParaRPr lang="en-GB" sz="1900" kern="1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arenR"/>
            </a:pPr>
            <a:r>
              <a:rPr lang="fr-FR" sz="1900" kern="100" dirty="0">
                <a:solidFill>
                  <a:srgbClr val="333333"/>
                </a:solidFill>
                <a:effectLst/>
                <a:latin typeface="Avenir Next LT Pro Light" panose="020B0304020202020204" pitchFamily="34" charset="0"/>
                <a:ea typeface="Calibri" panose="020F0502020204030204" pitchFamily="34" charset="0"/>
                <a:cs typeface="Arial" panose="020B0604020202020204" pitchFamily="34" charset="0"/>
              </a:rPr>
              <a:t>Roberts, J. (2016) Flowers in a vase. Ongea Therapy : London.</a:t>
            </a:r>
          </a:p>
          <a:p>
            <a:pPr marL="0" indent="0">
              <a:lnSpc>
                <a:spcPct val="107000"/>
              </a:lnSpc>
              <a:spcAft>
                <a:spcPts val="800"/>
              </a:spcAft>
              <a:buNone/>
            </a:pPr>
            <a:r>
              <a:rPr lang="en-GB" sz="1900" kern="100" dirty="0">
                <a:effectLst/>
                <a:latin typeface="Avenir Next LT Pro Light" panose="020B0304020202020204" pitchFamily="34" charset="0"/>
                <a:ea typeface="Calibri" panose="020F0502020204030204" pitchFamily="34" charset="0"/>
                <a:cs typeface="Times New Roman" panose="02020603050405020304" pitchFamily="18" charset="0"/>
              </a:rPr>
              <a:t>(All images’ authors own: Instagram: Therapy_East).</a:t>
            </a:r>
          </a:p>
          <a:p>
            <a:pPr marL="342900" lvl="0" indent="-342900">
              <a:lnSpc>
                <a:spcPct val="107000"/>
              </a:lnSpc>
              <a:spcAft>
                <a:spcPts val="800"/>
              </a:spcAft>
              <a:buFont typeface="+mj-lt"/>
              <a:buAutoNum type="arabicParenR"/>
            </a:pPr>
            <a:endParaRPr lang="fr-FR" sz="1900" kern="100" dirty="0">
              <a:solidFill>
                <a:srgbClr val="333333"/>
              </a:solidFill>
              <a:effectLst/>
              <a:latin typeface="Avenir Next LT Pro Light" panose="020B0304020202020204" pitchFamily="34" charset="0"/>
              <a:ea typeface="Calibri" panose="020F0502020204030204" pitchFamily="34" charset="0"/>
              <a:cs typeface="Arial" panose="020B0604020202020204" pitchFamily="34" charset="0"/>
            </a:endParaRPr>
          </a:p>
          <a:p>
            <a:pPr marL="0" lvl="0" indent="0">
              <a:lnSpc>
                <a:spcPct val="107000"/>
              </a:lnSpc>
              <a:spcAft>
                <a:spcPts val="800"/>
              </a:spcAft>
              <a:buNone/>
            </a:pPr>
            <a:endParaRPr lang="en-GB" sz="1900" kern="1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Footer Placeholder 3">
            <a:extLst>
              <a:ext uri="{FF2B5EF4-FFF2-40B4-BE49-F238E27FC236}">
                <a16:creationId xmlns:a16="http://schemas.microsoft.com/office/drawing/2014/main" id="{4458E317-3331-A826-787F-4122478554DF}"/>
              </a:ext>
            </a:extLst>
          </p:cNvPr>
          <p:cNvSpPr>
            <a:spLocks noGrp="1"/>
          </p:cNvSpPr>
          <p:nvPr>
            <p:ph type="ftr" sz="quarter" idx="11"/>
          </p:nvPr>
        </p:nvSpPr>
        <p:spPr/>
        <p:txBody>
          <a:bodyPr/>
          <a:lstStyle/>
          <a:p>
            <a:r>
              <a:rPr lang="en-GB"/>
              <a:t>PgCert Academic Practice in Art, Design and Communication</a:t>
            </a:r>
          </a:p>
        </p:txBody>
      </p:sp>
    </p:spTree>
    <p:extLst>
      <p:ext uri="{BB962C8B-B14F-4D97-AF65-F5344CB8AC3E}">
        <p14:creationId xmlns:p14="http://schemas.microsoft.com/office/powerpoint/2010/main" val="2735157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E773C-939D-B261-427B-50E4C401815D}"/>
              </a:ext>
            </a:extLst>
          </p:cNvPr>
          <p:cNvSpPr>
            <a:spLocks noGrp="1"/>
          </p:cNvSpPr>
          <p:nvPr>
            <p:ph type="title"/>
          </p:nvPr>
        </p:nvSpPr>
        <p:spPr>
          <a:xfrm>
            <a:off x="823355" y="116378"/>
            <a:ext cx="5356728" cy="2485043"/>
          </a:xfrm>
        </p:spPr>
        <p:txBody>
          <a:bodyPr>
            <a:normAutofit/>
          </a:bodyPr>
          <a:lstStyle/>
          <a:p>
            <a:br>
              <a:rPr lang="en-GB" sz="1600" b="1" dirty="0">
                <a:latin typeface="Avenir Next LT Pro Light" panose="020B0304020202020204" pitchFamily="34" charset="0"/>
              </a:rPr>
            </a:br>
            <a:r>
              <a:rPr lang="en-GB" sz="3100" b="1" dirty="0">
                <a:latin typeface="Avenir Next LT Pro Light" panose="020B0304020202020204" pitchFamily="34" charset="0"/>
              </a:rPr>
              <a:t>Knowledge</a:t>
            </a:r>
            <a:br>
              <a:rPr lang="en-GB" sz="1600" b="1" dirty="0">
                <a:latin typeface="Avenir Next LT Pro Light" panose="020B0304020202020204" pitchFamily="34" charset="0"/>
              </a:rPr>
            </a:br>
            <a:br>
              <a:rPr lang="en-GB" sz="1600" dirty="0">
                <a:latin typeface="Avenir Next LT Pro Light" panose="020B0304020202020204" pitchFamily="34" charset="0"/>
              </a:rPr>
            </a:br>
            <a:br>
              <a:rPr lang="en-GB" sz="1800" dirty="0">
                <a:latin typeface="Avenir Next LT Pro Light" panose="020B0304020202020204" pitchFamily="34" charset="0"/>
              </a:rPr>
            </a:br>
            <a:r>
              <a:rPr lang="en-GB" sz="2000" dirty="0">
                <a:latin typeface="Avenir Next LT Pro Light" panose="020B0304020202020204" pitchFamily="34" charset="0"/>
              </a:rPr>
              <a:t>“Critically analyse how a social justice issue within your academic practice context impacts student experience”</a:t>
            </a:r>
            <a:br>
              <a:rPr lang="en-GB" sz="2000" dirty="0"/>
            </a:br>
            <a:endParaRPr lang="en-GB" sz="2000" dirty="0"/>
          </a:p>
        </p:txBody>
      </p:sp>
      <p:pic>
        <p:nvPicPr>
          <p:cNvPr id="6" name="Content Placeholder 5" descr="A building with a tree in the background&#10;&#10;Description automatically generated">
            <a:extLst>
              <a:ext uri="{FF2B5EF4-FFF2-40B4-BE49-F238E27FC236}">
                <a16:creationId xmlns:a16="http://schemas.microsoft.com/office/drawing/2014/main" id="{688F6A01-A5C2-868B-3A5B-F284CFC24B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3400" y="2109907"/>
            <a:ext cx="3861398" cy="4424927"/>
          </a:xfrm>
        </p:spPr>
      </p:pic>
      <p:sp>
        <p:nvSpPr>
          <p:cNvPr id="4" name="Text Placeholder 3">
            <a:extLst>
              <a:ext uri="{FF2B5EF4-FFF2-40B4-BE49-F238E27FC236}">
                <a16:creationId xmlns:a16="http://schemas.microsoft.com/office/drawing/2014/main" id="{74FC5202-F899-2D34-8DEF-2BA7F54C1B9F}"/>
              </a:ext>
            </a:extLst>
          </p:cNvPr>
          <p:cNvSpPr>
            <a:spLocks noGrp="1"/>
          </p:cNvSpPr>
          <p:nvPr>
            <p:ph type="body" sz="half" idx="2"/>
          </p:nvPr>
        </p:nvSpPr>
        <p:spPr>
          <a:xfrm>
            <a:off x="351857" y="2722169"/>
            <a:ext cx="7501055" cy="3200401"/>
          </a:xfrm>
        </p:spPr>
        <p:txBody>
          <a:bodyPr>
            <a:noAutofit/>
          </a:bodyPr>
          <a:lstStyle/>
          <a:p>
            <a:pPr marL="285750" indent="-285750">
              <a:buFont typeface="Arial" panose="020B0604020202020204" pitchFamily="34" charset="0"/>
              <a:buChar char="•"/>
            </a:pPr>
            <a:r>
              <a:rPr lang="en-GB" sz="2000" dirty="0">
                <a:latin typeface="Avenir Next LT Pro Light" panose="020B0304020202020204" pitchFamily="34" charset="0"/>
              </a:rPr>
              <a:t>With a focus on social justice (</a:t>
            </a:r>
            <a:r>
              <a:rPr lang="en-GB" sz="2000" dirty="0">
                <a:effectLst/>
                <a:latin typeface="Avenir Next LT Pro Light" panose="020B0304020202020204" pitchFamily="34" charset="0"/>
                <a:ea typeface="Calibri" panose="020F0502020204030204" pitchFamily="34" charset="0"/>
                <a:cs typeface="Times New Roman" panose="02020603050405020304" pitchFamily="18" charset="0"/>
              </a:rPr>
              <a:t>Tyler, T 2000), I </a:t>
            </a:r>
            <a:r>
              <a:rPr lang="en-GB" sz="2000" dirty="0">
                <a:latin typeface="Avenir Next LT Pro Light" panose="020B0304020202020204" pitchFamily="34" charset="0"/>
                <a:ea typeface="Calibri" panose="020F0502020204030204" pitchFamily="34" charset="0"/>
                <a:cs typeface="Times New Roman" panose="02020603050405020304" pitchFamily="18" charset="0"/>
              </a:rPr>
              <a:t>wanted</a:t>
            </a:r>
            <a:r>
              <a:rPr lang="en-GB" sz="2000" dirty="0">
                <a:effectLst/>
                <a:latin typeface="Avenir Next LT Pro Light" panose="020B0304020202020204" pitchFamily="34" charset="0"/>
                <a:ea typeface="Calibri" panose="020F0502020204030204" pitchFamily="34" charset="0"/>
                <a:cs typeface="Times New Roman" panose="02020603050405020304" pitchFamily="18" charset="0"/>
              </a:rPr>
              <a:t> </a:t>
            </a:r>
            <a:r>
              <a:rPr lang="en-GB" sz="2000" dirty="0">
                <a:latin typeface="Avenir Next LT Pro Light" panose="020B0304020202020204" pitchFamily="34" charset="0"/>
              </a:rPr>
              <a:t>to continue the conversation around </a:t>
            </a:r>
            <a:r>
              <a:rPr lang="en-GB" sz="2000" i="1" dirty="0">
                <a:latin typeface="Avenir Next LT Pro Light" panose="020B0304020202020204" pitchFamily="34" charset="0"/>
              </a:rPr>
              <a:t>inclusivity</a:t>
            </a:r>
            <a:r>
              <a:rPr lang="en-GB" sz="2000" dirty="0">
                <a:latin typeface="Avenir Next LT Pro Light" panose="020B0304020202020204" pitchFamily="34" charset="0"/>
              </a:rPr>
              <a:t> from the Inclusive Practices unit. I wanted to produce a teaching and learning exercise for my immediate team to discuss intersectionality (</a:t>
            </a:r>
            <a:r>
              <a:rPr lang="en-GB" sz="2000" dirty="0">
                <a:solidFill>
                  <a:srgbClr val="374151"/>
                </a:solidFill>
                <a:effectLst/>
                <a:latin typeface="Avenir Next LT Pro Light" panose="020B0304020202020204" pitchFamily="34" charset="0"/>
                <a:ea typeface="Calibri" panose="020F0502020204030204" pitchFamily="34" charset="0"/>
                <a:cs typeface="Segoe UI" panose="020B0502040204020203" pitchFamily="34" charset="0"/>
              </a:rPr>
              <a:t>Crenshaw, K.1989), </a:t>
            </a:r>
            <a:r>
              <a:rPr lang="en-GB" sz="2000" dirty="0">
                <a:latin typeface="Avenir Next LT Pro Light" panose="020B0304020202020204" pitchFamily="34" charset="0"/>
              </a:rPr>
              <a:t>and how best to support students presenting with intersectional issues.</a:t>
            </a:r>
          </a:p>
          <a:p>
            <a:endParaRPr lang="en-GB" sz="2000" dirty="0">
              <a:latin typeface="Avenir Next LT Pro Light" panose="020B0304020202020204" pitchFamily="34" charset="0"/>
            </a:endParaRPr>
          </a:p>
          <a:p>
            <a:pPr marL="285750" indent="-285750">
              <a:buFont typeface="Arial" panose="020B0604020202020204" pitchFamily="34" charset="0"/>
              <a:buChar char="•"/>
            </a:pPr>
            <a:r>
              <a:rPr lang="en-GB" sz="2000" dirty="0">
                <a:latin typeface="Avenir Next LT Pro Light" panose="020B0304020202020204" pitchFamily="34" charset="0"/>
                <a:cs typeface="Times New Roman" panose="02020603050405020304" pitchFamily="18" charset="0"/>
              </a:rPr>
              <a:t>I also wanted to have a resource for new counsellors, or colleagues in the wider team of Counselling, Health, and Chaplaincy (CHAC), to demonstrate some of the intersectional issues facing students coming for counselling.</a:t>
            </a:r>
            <a:endParaRPr lang="en-GB" sz="2000" dirty="0">
              <a:latin typeface="Avenir Next LT Pro Light" panose="020B0304020202020204" pitchFamily="34" charset="0"/>
            </a:endParaRPr>
          </a:p>
        </p:txBody>
      </p:sp>
      <p:sp>
        <p:nvSpPr>
          <p:cNvPr id="9" name="TextBox 8">
            <a:extLst>
              <a:ext uri="{FF2B5EF4-FFF2-40B4-BE49-F238E27FC236}">
                <a16:creationId xmlns:a16="http://schemas.microsoft.com/office/drawing/2014/main" id="{335EBA46-8F41-6E92-0F3A-9A5947348FB3}"/>
              </a:ext>
            </a:extLst>
          </p:cNvPr>
          <p:cNvSpPr txBox="1"/>
          <p:nvPr/>
        </p:nvSpPr>
        <p:spPr>
          <a:xfrm>
            <a:off x="10395788" y="6075144"/>
            <a:ext cx="2684478" cy="646331"/>
          </a:xfrm>
          <a:prstGeom prst="rect">
            <a:avLst/>
          </a:prstGeom>
          <a:noFill/>
        </p:spPr>
        <p:txBody>
          <a:bodyPr wrap="square" rtlCol="0">
            <a:spAutoFit/>
          </a:bodyPr>
          <a:lstStyle/>
          <a:p>
            <a:r>
              <a:rPr lang="en-GB" sz="1400" dirty="0">
                <a:latin typeface="Avenir Next LT Pro Light" panose="020B0304020202020204" pitchFamily="34" charset="0"/>
              </a:rPr>
              <a:t>Image:2</a:t>
            </a:r>
            <a:r>
              <a:rPr lang="en-GB" dirty="0">
                <a:latin typeface="Avenir Next LT Pro Light" panose="020B0304020202020204" pitchFamily="34" charset="0"/>
              </a:rPr>
              <a:t> </a:t>
            </a:r>
            <a:r>
              <a:rPr lang="en-GB" b="1" dirty="0">
                <a:solidFill>
                  <a:srgbClr val="FFFFFF"/>
                </a:solidFill>
                <a:effectLst/>
                <a:latin typeface="Avenir Next LT Pro Light" panose="020B0304020202020204" pitchFamily="34" charset="0"/>
              </a:rPr>
              <a:t>between </a:t>
            </a:r>
            <a:r>
              <a:rPr lang="en-GB" b="1" dirty="0">
                <a:solidFill>
                  <a:srgbClr val="FFFFFF"/>
                </a:solidFill>
                <a:effectLst/>
                <a:latin typeface="parisplus-std"/>
              </a:rPr>
              <a:t>cultures</a:t>
            </a:r>
          </a:p>
          <a:p>
            <a:endParaRPr lang="en-GB" dirty="0"/>
          </a:p>
        </p:txBody>
      </p:sp>
      <p:sp>
        <p:nvSpPr>
          <p:cNvPr id="7" name="Footer Placeholder 6">
            <a:extLst>
              <a:ext uri="{FF2B5EF4-FFF2-40B4-BE49-F238E27FC236}">
                <a16:creationId xmlns:a16="http://schemas.microsoft.com/office/drawing/2014/main" id="{08A16ACA-2FC5-3AF4-E397-7FBB5354B7D3}"/>
              </a:ext>
            </a:extLst>
          </p:cNvPr>
          <p:cNvSpPr>
            <a:spLocks noGrp="1"/>
          </p:cNvSpPr>
          <p:nvPr>
            <p:ph type="ftr" sz="quarter" idx="11"/>
          </p:nvPr>
        </p:nvSpPr>
        <p:spPr/>
        <p:txBody>
          <a:bodyPr/>
          <a:lstStyle/>
          <a:p>
            <a:r>
              <a:rPr lang="en-GB"/>
              <a:t>PgCert Academic Practice in Art, Design and Communication</a:t>
            </a:r>
          </a:p>
        </p:txBody>
      </p:sp>
    </p:spTree>
    <p:extLst>
      <p:ext uri="{BB962C8B-B14F-4D97-AF65-F5344CB8AC3E}">
        <p14:creationId xmlns:p14="http://schemas.microsoft.com/office/powerpoint/2010/main" val="518433509"/>
      </p:ext>
    </p:extLst>
  </p:cSld>
  <p:clrMapOvr>
    <a:masterClrMapping/>
  </p:clrMapOvr>
  <mc:AlternateContent xmlns:mc="http://schemas.openxmlformats.org/markup-compatibility/2006" xmlns:p14="http://schemas.microsoft.com/office/powerpoint/2010/main">
    <mc:Choice Requires="p14">
      <p:transition spd="slow" p14:dur="2000" advTm="44465"/>
    </mc:Choice>
    <mc:Fallback xmlns="">
      <p:transition spd="slow" advTm="4446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9EF88-8F29-5DD5-F48D-EC523FE23FE3}"/>
              </a:ext>
            </a:extLst>
          </p:cNvPr>
          <p:cNvSpPr>
            <a:spLocks noGrp="1"/>
          </p:cNvSpPr>
          <p:nvPr>
            <p:ph type="title"/>
          </p:nvPr>
        </p:nvSpPr>
        <p:spPr/>
        <p:txBody>
          <a:bodyPr>
            <a:normAutofit fontScale="90000"/>
          </a:bodyPr>
          <a:lstStyle/>
          <a:p>
            <a:br>
              <a:rPr lang="en-GB" sz="3600" b="1" dirty="0">
                <a:latin typeface="Avenir Next LT Pro Light" panose="020B0304020202020204" pitchFamily="34" charset="0"/>
              </a:rPr>
            </a:br>
            <a:r>
              <a:rPr lang="en-GB" sz="2800" b="1" dirty="0">
                <a:latin typeface="Avenir Next LT Pro Light" panose="020B0304020202020204" pitchFamily="34" charset="0"/>
              </a:rPr>
              <a:t>Knowledge</a:t>
            </a:r>
            <a:br>
              <a:rPr lang="en-GB" sz="2800" b="1" dirty="0">
                <a:latin typeface="Avenir Next LT Pro Light" panose="020B0304020202020204" pitchFamily="34" charset="0"/>
              </a:rPr>
            </a:br>
            <a:br>
              <a:rPr lang="en-GB" sz="2800" b="1" dirty="0">
                <a:latin typeface="Avenir Next LT Pro Light" panose="020B0304020202020204" pitchFamily="34" charset="0"/>
              </a:rPr>
            </a:br>
            <a:r>
              <a:rPr lang="en-GB" sz="2800" b="1" dirty="0">
                <a:latin typeface="Avenir Next LT Pro Light" panose="020B0304020202020204" pitchFamily="34" charset="0"/>
              </a:rPr>
              <a:t>Attainment and participation statistics</a:t>
            </a:r>
            <a:endParaRPr lang="en-GB" sz="2800" dirty="0"/>
          </a:p>
        </p:txBody>
      </p:sp>
      <p:sp>
        <p:nvSpPr>
          <p:cNvPr id="3" name="Content Placeholder 2">
            <a:extLst>
              <a:ext uri="{FF2B5EF4-FFF2-40B4-BE49-F238E27FC236}">
                <a16:creationId xmlns:a16="http://schemas.microsoft.com/office/drawing/2014/main" id="{2D350383-ACC6-B552-04FB-437207F7FCDE}"/>
              </a:ext>
            </a:extLst>
          </p:cNvPr>
          <p:cNvSpPr>
            <a:spLocks noGrp="1"/>
          </p:cNvSpPr>
          <p:nvPr>
            <p:ph sz="half" idx="1"/>
          </p:nvPr>
        </p:nvSpPr>
        <p:spPr>
          <a:xfrm>
            <a:off x="747548" y="2439151"/>
            <a:ext cx="6672753" cy="3457647"/>
          </a:xfrm>
        </p:spPr>
        <p:txBody>
          <a:bodyPr>
            <a:normAutofit/>
          </a:bodyPr>
          <a:lstStyle/>
          <a:p>
            <a:pPr marL="285750" indent="-285750">
              <a:buFont typeface="Arial" panose="020B0604020202020204" pitchFamily="34" charset="0"/>
              <a:buChar char="•"/>
            </a:pPr>
            <a:r>
              <a:rPr lang="en-GB" sz="2000" dirty="0">
                <a:latin typeface="Avenir Next LT Pro Light" panose="020B0304020202020204" pitchFamily="34" charset="0"/>
              </a:rPr>
              <a:t>“there are persisting inequalities in both participation and attainment based on gender, social class, and ethnicity.” (Richardson et al. 2020).</a:t>
            </a:r>
            <a:r>
              <a:rPr lang="en-GB" sz="2000" b="0" i="0" dirty="0">
                <a:solidFill>
                  <a:srgbClr val="202124"/>
                </a:solidFill>
                <a:effectLst/>
                <a:latin typeface="Avenir Next LT Pro Light" panose="020B0304020202020204" pitchFamily="34" charset="0"/>
              </a:rPr>
              <a:t> </a:t>
            </a:r>
          </a:p>
          <a:p>
            <a:pPr marL="0" indent="0">
              <a:buNone/>
            </a:pPr>
            <a:endParaRPr lang="en-GB" sz="2000" b="0" i="0" dirty="0">
              <a:solidFill>
                <a:srgbClr val="202124"/>
              </a:solidFill>
              <a:effectLst/>
              <a:latin typeface="Avenir Next LT Pro Light" panose="020B0304020202020204" pitchFamily="34" charset="0"/>
            </a:endParaRPr>
          </a:p>
          <a:p>
            <a:pPr marL="285750" indent="-285750"/>
            <a:r>
              <a:rPr lang="en-GB" sz="2000" b="0" i="0" dirty="0">
                <a:solidFill>
                  <a:srgbClr val="202124"/>
                </a:solidFill>
                <a:effectLst/>
                <a:latin typeface="Avenir Next LT Pro Light" panose="020B0304020202020204" pitchFamily="34" charset="0"/>
              </a:rPr>
              <a:t>“Completion rates are </a:t>
            </a:r>
            <a:r>
              <a:rPr lang="en-GB" sz="2000" b="0" i="0" dirty="0">
                <a:solidFill>
                  <a:srgbClr val="040C28"/>
                </a:solidFill>
                <a:effectLst/>
                <a:latin typeface="Avenir Next LT Pro Light" panose="020B0304020202020204" pitchFamily="34" charset="0"/>
              </a:rPr>
              <a:t>2.4% lower for B.A.M.E students compared to White students</a:t>
            </a:r>
            <a:r>
              <a:rPr lang="en-GB" sz="2000" b="0" i="0" dirty="0">
                <a:solidFill>
                  <a:srgbClr val="202124"/>
                </a:solidFill>
                <a:effectLst/>
                <a:latin typeface="Avenir Next LT Pro Light" panose="020B0304020202020204" pitchFamily="34" charset="0"/>
              </a:rPr>
              <a:t> and 4.9% lower for Black students. The gap in receiving first-class or 2:1 degrees between White and B.A.M.E students averages 12.3% but can exceed 20% at some universities.” </a:t>
            </a:r>
            <a:r>
              <a:rPr lang="en-GB" sz="2000" dirty="0">
                <a:latin typeface="Avenir Next LT Pro Light" panose="020B0304020202020204" pitchFamily="34" charset="0"/>
              </a:rPr>
              <a:t>(UAL publishes ethnic representation index 2023)</a:t>
            </a:r>
          </a:p>
          <a:p>
            <a:pPr marL="0" indent="0">
              <a:buNone/>
            </a:pPr>
            <a:endParaRPr lang="en-GB" dirty="0"/>
          </a:p>
        </p:txBody>
      </p:sp>
      <p:pic>
        <p:nvPicPr>
          <p:cNvPr id="7" name="Content Placeholder 6" descr="A person's legs on a white staircase&#10;&#10;Description automatically generated">
            <a:extLst>
              <a:ext uri="{FF2B5EF4-FFF2-40B4-BE49-F238E27FC236}">
                <a16:creationId xmlns:a16="http://schemas.microsoft.com/office/drawing/2014/main" id="{ACB510FF-4FD0-427C-C305-EE2F7CEE67C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20302" y="2153444"/>
            <a:ext cx="4606721" cy="3457647"/>
          </a:xfrm>
        </p:spPr>
      </p:pic>
      <p:sp>
        <p:nvSpPr>
          <p:cNvPr id="5" name="Footer Placeholder 4">
            <a:extLst>
              <a:ext uri="{FF2B5EF4-FFF2-40B4-BE49-F238E27FC236}">
                <a16:creationId xmlns:a16="http://schemas.microsoft.com/office/drawing/2014/main" id="{533F8308-A1E8-5807-4F79-DB14801AB043}"/>
              </a:ext>
            </a:extLst>
          </p:cNvPr>
          <p:cNvSpPr>
            <a:spLocks noGrp="1"/>
          </p:cNvSpPr>
          <p:nvPr>
            <p:ph type="ftr" sz="quarter" idx="11"/>
          </p:nvPr>
        </p:nvSpPr>
        <p:spPr/>
        <p:txBody>
          <a:bodyPr/>
          <a:lstStyle/>
          <a:p>
            <a:r>
              <a:rPr lang="en-GB"/>
              <a:t>PgCert Academic Practice in Art, Design and Communication</a:t>
            </a:r>
          </a:p>
        </p:txBody>
      </p:sp>
      <p:sp>
        <p:nvSpPr>
          <p:cNvPr id="8" name="TextBox 7">
            <a:extLst>
              <a:ext uri="{FF2B5EF4-FFF2-40B4-BE49-F238E27FC236}">
                <a16:creationId xmlns:a16="http://schemas.microsoft.com/office/drawing/2014/main" id="{139A7A8F-CA18-47B3-2244-486F60F598D3}"/>
              </a:ext>
            </a:extLst>
          </p:cNvPr>
          <p:cNvSpPr txBox="1"/>
          <p:nvPr/>
        </p:nvSpPr>
        <p:spPr>
          <a:xfrm>
            <a:off x="10300325" y="5039725"/>
            <a:ext cx="2525486" cy="307777"/>
          </a:xfrm>
          <a:prstGeom prst="rect">
            <a:avLst/>
          </a:prstGeom>
          <a:noFill/>
        </p:spPr>
        <p:txBody>
          <a:bodyPr wrap="square" rtlCol="0">
            <a:spAutoFit/>
          </a:bodyPr>
          <a:lstStyle/>
          <a:p>
            <a:r>
              <a:rPr lang="en-GB" sz="1400" dirty="0">
                <a:latin typeface="Avenir Next LT Pro Light" panose="020B0304020202020204" pitchFamily="34" charset="0"/>
              </a:rPr>
              <a:t>Image: 3</a:t>
            </a:r>
          </a:p>
        </p:txBody>
      </p:sp>
    </p:spTree>
    <p:extLst>
      <p:ext uri="{BB962C8B-B14F-4D97-AF65-F5344CB8AC3E}">
        <p14:creationId xmlns:p14="http://schemas.microsoft.com/office/powerpoint/2010/main" val="1813473842"/>
      </p:ext>
    </p:extLst>
  </p:cSld>
  <p:clrMapOvr>
    <a:masterClrMapping/>
  </p:clrMapOvr>
  <mc:AlternateContent xmlns:mc="http://schemas.openxmlformats.org/markup-compatibility/2006" xmlns:p14="http://schemas.microsoft.com/office/powerpoint/2010/main">
    <mc:Choice Requires="p14">
      <p:transition spd="slow" p14:dur="2000" advTm="57541"/>
    </mc:Choice>
    <mc:Fallback xmlns="">
      <p:transition spd="slow" advTm="5754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A997F-08BB-48FC-0C48-D82D6DC895E4}"/>
              </a:ext>
            </a:extLst>
          </p:cNvPr>
          <p:cNvSpPr>
            <a:spLocks noGrp="1"/>
          </p:cNvSpPr>
          <p:nvPr>
            <p:ph type="title"/>
          </p:nvPr>
        </p:nvSpPr>
        <p:spPr>
          <a:xfrm>
            <a:off x="839788" y="945931"/>
            <a:ext cx="3932237" cy="1285392"/>
          </a:xfrm>
        </p:spPr>
        <p:txBody>
          <a:bodyPr>
            <a:normAutofit fontScale="90000"/>
          </a:bodyPr>
          <a:lstStyle/>
          <a:p>
            <a:r>
              <a:rPr lang="en-GB" sz="3100" b="1" dirty="0">
                <a:latin typeface="Avenir Next LT Pro Light" panose="020B0304020202020204" pitchFamily="34" charset="0"/>
              </a:rPr>
              <a:t>Enquiry</a:t>
            </a:r>
            <a:br>
              <a:rPr lang="en-GB" sz="1800" b="1" dirty="0">
                <a:latin typeface="Avenir Next LT Pro Light" panose="020B0304020202020204" pitchFamily="34" charset="0"/>
              </a:rPr>
            </a:br>
            <a:br>
              <a:rPr lang="en-GB" sz="1800" b="1" dirty="0">
                <a:latin typeface="Avenir Next LT Pro Light" panose="020B0304020202020204" pitchFamily="34" charset="0"/>
              </a:rPr>
            </a:br>
            <a:r>
              <a:rPr lang="en-GB" sz="1800" dirty="0">
                <a:latin typeface="Avenir Next LT Pro Light" panose="020B0304020202020204" pitchFamily="34" charset="0"/>
              </a:rPr>
              <a:t>“Develop a feasible and detailed research design”.</a:t>
            </a:r>
            <a:br>
              <a:rPr lang="en-GB" sz="1800" dirty="0">
                <a:latin typeface="Avenir Next LT Pro Light" panose="020B0304020202020204" pitchFamily="34" charset="0"/>
              </a:rPr>
            </a:br>
            <a:br>
              <a:rPr lang="en-GB" sz="1800" dirty="0">
                <a:latin typeface="Avenir Next LT Pro Light" panose="020B0304020202020204" pitchFamily="34" charset="0"/>
              </a:rPr>
            </a:br>
            <a:br>
              <a:rPr lang="en-GB" sz="2200" dirty="0">
                <a:latin typeface="Avenir Next LT Pro Light" panose="020B0304020202020204" pitchFamily="34" charset="0"/>
              </a:rPr>
            </a:br>
            <a:r>
              <a:rPr lang="en-GB" sz="2200" dirty="0">
                <a:latin typeface="Avenir Next LT Pro Light" panose="020B0304020202020204" pitchFamily="34" charset="0"/>
              </a:rPr>
              <a:t>Research methods</a:t>
            </a:r>
          </a:p>
        </p:txBody>
      </p:sp>
      <p:pic>
        <p:nvPicPr>
          <p:cNvPr id="6" name="Content Placeholder 5" descr="A diagram of a diagram&#10;&#10;Description automatically generated">
            <a:extLst>
              <a:ext uri="{FF2B5EF4-FFF2-40B4-BE49-F238E27FC236}">
                <a16:creationId xmlns:a16="http://schemas.microsoft.com/office/drawing/2014/main" id="{CE46F9E2-FC8F-7C36-CED6-60DF318305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0702" y="1699452"/>
            <a:ext cx="4999707" cy="3459095"/>
          </a:xfrm>
        </p:spPr>
      </p:pic>
      <p:sp>
        <p:nvSpPr>
          <p:cNvPr id="4" name="Text Placeholder 3">
            <a:extLst>
              <a:ext uri="{FF2B5EF4-FFF2-40B4-BE49-F238E27FC236}">
                <a16:creationId xmlns:a16="http://schemas.microsoft.com/office/drawing/2014/main" id="{444CF839-9580-8281-2811-ACE495CC7D20}"/>
              </a:ext>
            </a:extLst>
          </p:cNvPr>
          <p:cNvSpPr>
            <a:spLocks noGrp="1"/>
          </p:cNvSpPr>
          <p:nvPr>
            <p:ph type="body" sz="half" idx="2"/>
          </p:nvPr>
        </p:nvSpPr>
        <p:spPr>
          <a:xfrm>
            <a:off x="906289" y="2701158"/>
            <a:ext cx="6114621" cy="3757389"/>
          </a:xfrm>
        </p:spPr>
        <p:txBody>
          <a:bodyPr/>
          <a:lstStyle/>
          <a:p>
            <a:pPr marL="285750" indent="-285750">
              <a:buFont typeface="Arial" panose="020B0604020202020204" pitchFamily="34" charset="0"/>
              <a:buChar char="•"/>
            </a:pPr>
            <a:r>
              <a:rPr lang="en-GB" sz="2000" dirty="0">
                <a:latin typeface="Avenir Next LT Pro Light" panose="020B0304020202020204" pitchFamily="34" charset="0"/>
              </a:rPr>
              <a:t>I started in the ‘planning’ phase of the action research cycle.</a:t>
            </a:r>
          </a:p>
          <a:p>
            <a:pPr marL="285750" indent="-285750">
              <a:buFont typeface="Arial" panose="020B0604020202020204" pitchFamily="34" charset="0"/>
              <a:buChar char="•"/>
            </a:pPr>
            <a:r>
              <a:rPr lang="en-GB" sz="2000" dirty="0">
                <a:latin typeface="Avenir Next LT Pro Light" panose="020B0304020202020204" pitchFamily="34" charset="0"/>
              </a:rPr>
              <a:t>It was not immediately obvious where to start, as the role of student counsellor does not have a teaching component with students, per se.</a:t>
            </a:r>
          </a:p>
          <a:p>
            <a:pPr marL="285750" indent="-285750">
              <a:buFont typeface="Arial" panose="020B0604020202020204" pitchFamily="34" charset="0"/>
              <a:buChar char="•"/>
            </a:pPr>
            <a:r>
              <a:rPr lang="en-GB" sz="2000" dirty="0">
                <a:latin typeface="Avenir Next LT Pro Light" panose="020B0304020202020204" pitchFamily="34" charset="0"/>
              </a:rPr>
              <a:t>I started to think about what kind of research could enhance the student experience within the teaching environment at UAL</a:t>
            </a:r>
          </a:p>
          <a:p>
            <a:endParaRPr lang="en-GB" dirty="0"/>
          </a:p>
        </p:txBody>
      </p:sp>
      <p:sp>
        <p:nvSpPr>
          <p:cNvPr id="7" name="TextBox 6">
            <a:extLst>
              <a:ext uri="{FF2B5EF4-FFF2-40B4-BE49-F238E27FC236}">
                <a16:creationId xmlns:a16="http://schemas.microsoft.com/office/drawing/2014/main" id="{4121B98D-6D68-A162-922E-F43DF814D456}"/>
              </a:ext>
            </a:extLst>
          </p:cNvPr>
          <p:cNvSpPr txBox="1"/>
          <p:nvPr/>
        </p:nvSpPr>
        <p:spPr>
          <a:xfrm>
            <a:off x="8025319" y="5632315"/>
            <a:ext cx="3015575" cy="400110"/>
          </a:xfrm>
          <a:prstGeom prst="rect">
            <a:avLst/>
          </a:prstGeom>
          <a:noFill/>
        </p:spPr>
        <p:txBody>
          <a:bodyPr wrap="square" rtlCol="0">
            <a:spAutoFit/>
          </a:bodyPr>
          <a:lstStyle/>
          <a:p>
            <a:pPr algn="l"/>
            <a:r>
              <a:rPr lang="en-GB" sz="1000" b="0" i="0" dirty="0">
                <a:solidFill>
                  <a:srgbClr val="111111"/>
                </a:solidFill>
                <a:effectLst/>
                <a:latin typeface="Roboto" panose="02000000000000000000" pitchFamily="2" charset="0"/>
              </a:rPr>
              <a:t>O’Leary’s cycles of research (adapted from Koshy, Heather, &amp; Valsa, 2010)</a:t>
            </a:r>
          </a:p>
        </p:txBody>
      </p:sp>
      <p:sp>
        <p:nvSpPr>
          <p:cNvPr id="8" name="Footer Placeholder 7">
            <a:extLst>
              <a:ext uri="{FF2B5EF4-FFF2-40B4-BE49-F238E27FC236}">
                <a16:creationId xmlns:a16="http://schemas.microsoft.com/office/drawing/2014/main" id="{4632297A-D36F-A776-F751-A90770B473FE}"/>
              </a:ext>
            </a:extLst>
          </p:cNvPr>
          <p:cNvSpPr>
            <a:spLocks noGrp="1"/>
          </p:cNvSpPr>
          <p:nvPr>
            <p:ph type="ftr" sz="quarter" idx="11"/>
          </p:nvPr>
        </p:nvSpPr>
        <p:spPr/>
        <p:txBody>
          <a:bodyPr/>
          <a:lstStyle/>
          <a:p>
            <a:r>
              <a:rPr lang="en-GB"/>
              <a:t>PgCert Academic Practice in Art, Design and Communication</a:t>
            </a:r>
          </a:p>
        </p:txBody>
      </p:sp>
    </p:spTree>
    <p:extLst>
      <p:ext uri="{BB962C8B-B14F-4D97-AF65-F5344CB8AC3E}">
        <p14:creationId xmlns:p14="http://schemas.microsoft.com/office/powerpoint/2010/main" val="4280139067"/>
      </p:ext>
    </p:extLst>
  </p:cSld>
  <p:clrMapOvr>
    <a:masterClrMapping/>
  </p:clrMapOvr>
  <mc:AlternateContent xmlns:mc="http://schemas.openxmlformats.org/markup-compatibility/2006" xmlns:p14="http://schemas.microsoft.com/office/powerpoint/2010/main">
    <mc:Choice Requires="p14">
      <p:transition spd="slow" p14:dur="2000" advTm="27020"/>
    </mc:Choice>
    <mc:Fallback xmlns="">
      <p:transition spd="slow" advTm="2702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24439-487C-CC5A-AD6E-2DD166BB570B}"/>
              </a:ext>
            </a:extLst>
          </p:cNvPr>
          <p:cNvSpPr>
            <a:spLocks noGrp="1"/>
          </p:cNvSpPr>
          <p:nvPr>
            <p:ph type="title"/>
          </p:nvPr>
        </p:nvSpPr>
        <p:spPr>
          <a:xfrm>
            <a:off x="839788" y="74814"/>
            <a:ext cx="3932237" cy="1600200"/>
          </a:xfrm>
        </p:spPr>
        <p:txBody>
          <a:bodyPr>
            <a:normAutofit/>
          </a:bodyPr>
          <a:lstStyle/>
          <a:p>
            <a:r>
              <a:rPr lang="en-GB" sz="2800" b="1" dirty="0">
                <a:latin typeface="Avenir Next LT Pro Light" panose="020B0304020202020204" pitchFamily="34" charset="0"/>
              </a:rPr>
              <a:t>Research methods</a:t>
            </a:r>
          </a:p>
        </p:txBody>
      </p:sp>
      <p:pic>
        <p:nvPicPr>
          <p:cNvPr id="6" name="Content Placeholder 5" descr="A person's feet on a set of stairs&#10;&#10;Description automatically generated">
            <a:extLst>
              <a:ext uri="{FF2B5EF4-FFF2-40B4-BE49-F238E27FC236}">
                <a16:creationId xmlns:a16="http://schemas.microsoft.com/office/drawing/2014/main" id="{265B4D9B-304F-D5BA-6379-D37C82AF5A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82939" y="1271644"/>
            <a:ext cx="4842933" cy="3754967"/>
          </a:xfrm>
        </p:spPr>
      </p:pic>
      <p:sp>
        <p:nvSpPr>
          <p:cNvPr id="4" name="Text Placeholder 3">
            <a:extLst>
              <a:ext uri="{FF2B5EF4-FFF2-40B4-BE49-F238E27FC236}">
                <a16:creationId xmlns:a16="http://schemas.microsoft.com/office/drawing/2014/main" id="{11A7DA41-3B68-8943-367A-92FE8FD71B2F}"/>
              </a:ext>
            </a:extLst>
          </p:cNvPr>
          <p:cNvSpPr>
            <a:spLocks noGrp="1"/>
          </p:cNvSpPr>
          <p:nvPr>
            <p:ph type="body" sz="half" idx="2"/>
          </p:nvPr>
        </p:nvSpPr>
        <p:spPr>
          <a:xfrm>
            <a:off x="839788" y="1944414"/>
            <a:ext cx="6864295" cy="4223833"/>
          </a:xfrm>
        </p:spPr>
        <p:txBody>
          <a:bodyPr>
            <a:normAutofit/>
          </a:bodyPr>
          <a:lstStyle/>
          <a:p>
            <a:pPr marL="285750" indent="-285750">
              <a:buFont typeface="Arial" panose="020B0604020202020204" pitchFamily="34" charset="0"/>
              <a:buChar char="•"/>
            </a:pPr>
            <a:r>
              <a:rPr lang="en-GB" sz="2400" dirty="0">
                <a:latin typeface="Avenir Next LT Pro Light" panose="020B0304020202020204" pitchFamily="34" charset="0"/>
              </a:rPr>
              <a:t>Difficulty in sharing the content of what happens in counselling sessions due to client confidentially.</a:t>
            </a:r>
          </a:p>
          <a:p>
            <a:pPr marL="285750" indent="-285750">
              <a:buFont typeface="Arial" panose="020B0604020202020204" pitchFamily="34" charset="0"/>
              <a:buChar char="•"/>
            </a:pPr>
            <a:r>
              <a:rPr lang="en-GB" sz="2400" dirty="0">
                <a:latin typeface="Avenir Next LT Pro Light" panose="020B0304020202020204" pitchFamily="34" charset="0"/>
              </a:rPr>
              <a:t>And yet it is vital to be able to talk about the work to share best practice.</a:t>
            </a:r>
          </a:p>
          <a:p>
            <a:pPr marL="285750" indent="-285750">
              <a:buFont typeface="Arial" panose="020B0604020202020204" pitchFamily="34" charset="0"/>
              <a:buChar char="•"/>
            </a:pPr>
            <a:r>
              <a:rPr lang="en-GB" sz="2400" dirty="0">
                <a:latin typeface="Avenir Next LT Pro Light" panose="020B0304020202020204" pitchFamily="34" charset="0"/>
              </a:rPr>
              <a:t>Also, people are genuinely interested in what happens in the counselling room.</a:t>
            </a:r>
          </a:p>
          <a:p>
            <a:pPr marL="285750" indent="-285750">
              <a:buFont typeface="Arial" panose="020B0604020202020204" pitchFamily="34" charset="0"/>
              <a:buChar char="•"/>
            </a:pPr>
            <a:r>
              <a:rPr lang="en-GB" sz="2400" dirty="0">
                <a:latin typeface="Avenir Next LT Pro Light" panose="020B0304020202020204" pitchFamily="34" charset="0"/>
              </a:rPr>
              <a:t>I started looking into creative inquiry methods of research and Ethnographic Research methods and came across Vignette Research. </a:t>
            </a:r>
          </a:p>
          <a:p>
            <a:r>
              <a:rPr lang="en-GB" sz="1200" dirty="0">
                <a:latin typeface="Avenir Next LT Pro Light" panose="020B0304020202020204" pitchFamily="34" charset="0"/>
              </a:rPr>
              <a:t>(More about these research methods on my blog)</a:t>
            </a:r>
          </a:p>
        </p:txBody>
      </p:sp>
      <p:sp>
        <p:nvSpPr>
          <p:cNvPr id="7" name="TextBox 6">
            <a:extLst>
              <a:ext uri="{FF2B5EF4-FFF2-40B4-BE49-F238E27FC236}">
                <a16:creationId xmlns:a16="http://schemas.microsoft.com/office/drawing/2014/main" id="{F3875D48-4C29-ADAF-A1B0-3B9C1AC7C857}"/>
              </a:ext>
            </a:extLst>
          </p:cNvPr>
          <p:cNvSpPr txBox="1"/>
          <p:nvPr/>
        </p:nvSpPr>
        <p:spPr>
          <a:xfrm>
            <a:off x="10005392" y="4562267"/>
            <a:ext cx="2186608" cy="338554"/>
          </a:xfrm>
          <a:prstGeom prst="rect">
            <a:avLst/>
          </a:prstGeom>
          <a:noFill/>
        </p:spPr>
        <p:txBody>
          <a:bodyPr wrap="square" rtlCol="0">
            <a:spAutoFit/>
          </a:bodyPr>
          <a:lstStyle/>
          <a:p>
            <a:r>
              <a:rPr lang="en-GB" sz="1600" dirty="0">
                <a:latin typeface="Avenir Next LT Pro Light" panose="020B0304020202020204" pitchFamily="34" charset="0"/>
              </a:rPr>
              <a:t>Image: 4</a:t>
            </a:r>
          </a:p>
        </p:txBody>
      </p:sp>
      <p:sp>
        <p:nvSpPr>
          <p:cNvPr id="8" name="Footer Placeholder 7">
            <a:extLst>
              <a:ext uri="{FF2B5EF4-FFF2-40B4-BE49-F238E27FC236}">
                <a16:creationId xmlns:a16="http://schemas.microsoft.com/office/drawing/2014/main" id="{2692B3F2-C34F-9769-3DF0-D59DCBC6C79F}"/>
              </a:ext>
            </a:extLst>
          </p:cNvPr>
          <p:cNvSpPr>
            <a:spLocks noGrp="1"/>
          </p:cNvSpPr>
          <p:nvPr>
            <p:ph type="ftr" sz="quarter" idx="11"/>
          </p:nvPr>
        </p:nvSpPr>
        <p:spPr/>
        <p:txBody>
          <a:bodyPr/>
          <a:lstStyle/>
          <a:p>
            <a:r>
              <a:rPr lang="en-GB"/>
              <a:t>PgCert Academic Practice in Art, Design and Communication</a:t>
            </a:r>
          </a:p>
        </p:txBody>
      </p:sp>
    </p:spTree>
    <p:extLst>
      <p:ext uri="{BB962C8B-B14F-4D97-AF65-F5344CB8AC3E}">
        <p14:creationId xmlns:p14="http://schemas.microsoft.com/office/powerpoint/2010/main" val="2031909096"/>
      </p:ext>
    </p:extLst>
  </p:cSld>
  <p:clrMapOvr>
    <a:masterClrMapping/>
  </p:clrMapOvr>
  <mc:AlternateContent xmlns:mc="http://schemas.openxmlformats.org/markup-compatibility/2006" xmlns:p14="http://schemas.microsoft.com/office/powerpoint/2010/main">
    <mc:Choice Requires="p14">
      <p:transition spd="slow" p14:dur="2000" advTm="48668"/>
    </mc:Choice>
    <mc:Fallback xmlns="">
      <p:transition spd="slow" advTm="4866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A2EAE-EA5E-2E95-4AC1-3948614AF9CC}"/>
              </a:ext>
            </a:extLst>
          </p:cNvPr>
          <p:cNvSpPr>
            <a:spLocks noGrp="1"/>
          </p:cNvSpPr>
          <p:nvPr>
            <p:ph type="title"/>
          </p:nvPr>
        </p:nvSpPr>
        <p:spPr/>
        <p:txBody>
          <a:bodyPr>
            <a:normAutofit/>
          </a:bodyPr>
          <a:lstStyle/>
          <a:p>
            <a:r>
              <a:rPr lang="en-GB" sz="2800" b="1" dirty="0">
                <a:latin typeface="Avenir Next LT Pro Light" panose="020B0304020202020204" pitchFamily="34" charset="0"/>
              </a:rPr>
              <a:t>Research Methods</a:t>
            </a:r>
          </a:p>
        </p:txBody>
      </p:sp>
      <p:sp>
        <p:nvSpPr>
          <p:cNvPr id="3" name="Content Placeholder 2">
            <a:extLst>
              <a:ext uri="{FF2B5EF4-FFF2-40B4-BE49-F238E27FC236}">
                <a16:creationId xmlns:a16="http://schemas.microsoft.com/office/drawing/2014/main" id="{32D13DB6-4450-9A44-44E2-F4D64C44C981}"/>
              </a:ext>
            </a:extLst>
          </p:cNvPr>
          <p:cNvSpPr>
            <a:spLocks noGrp="1"/>
          </p:cNvSpPr>
          <p:nvPr>
            <p:ph sz="half" idx="1"/>
          </p:nvPr>
        </p:nvSpPr>
        <p:spPr>
          <a:xfrm>
            <a:off x="838200" y="1253331"/>
            <a:ext cx="7822324" cy="5239544"/>
          </a:xfrm>
        </p:spPr>
        <p:txBody>
          <a:bodyPr>
            <a:normAutofit/>
          </a:bodyPr>
          <a:lstStyle/>
          <a:p>
            <a:pPr marL="0" indent="0">
              <a:buNone/>
            </a:pPr>
            <a:endParaRPr lang="en-GB" sz="1800" dirty="0">
              <a:latin typeface="Avenir Next LT Pro Light" panose="020B0304020202020204" pitchFamily="34" charset="0"/>
            </a:endParaRPr>
          </a:p>
          <a:p>
            <a:pPr marL="0" indent="0">
              <a:buNone/>
            </a:pPr>
            <a:endParaRPr lang="en-GB" sz="1800" dirty="0">
              <a:latin typeface="Avenir Next LT Pro Light" panose="020B0304020202020204" pitchFamily="34" charset="0"/>
            </a:endParaRPr>
          </a:p>
          <a:p>
            <a:pPr marL="0" indent="0">
              <a:buNone/>
            </a:pPr>
            <a:r>
              <a:rPr lang="en-GB" sz="1800" b="1" dirty="0">
                <a:latin typeface="Avenir Next LT Pro Light" panose="020B0304020202020204" pitchFamily="34" charset="0"/>
              </a:rPr>
              <a:t>Psychotherapy and Counselling</a:t>
            </a:r>
          </a:p>
          <a:p>
            <a:pPr marL="342900" lvl="0" indent="-342900">
              <a:buFont typeface="+mj-lt"/>
              <a:buAutoNum type="arabicParenR"/>
            </a:pPr>
            <a:r>
              <a:rPr lang="en-GB" sz="1800" i="1" dirty="0">
                <a:solidFill>
                  <a:srgbClr val="333333"/>
                </a:solidFill>
                <a:effectLst/>
                <a:latin typeface="Avenir Next LT Pro Light" panose="020B0304020202020204" pitchFamily="34" charset="0"/>
                <a:ea typeface="Times New Roman" panose="02020603050405020304" pitchFamily="18" charset="0"/>
              </a:rPr>
              <a:t>Yalom</a:t>
            </a:r>
            <a:r>
              <a:rPr lang="en-GB" sz="1800" dirty="0">
                <a:solidFill>
                  <a:srgbClr val="333333"/>
                </a:solidFill>
                <a:effectLst/>
                <a:latin typeface="Avenir Next LT Pro Light" panose="020B0304020202020204" pitchFamily="34" charset="0"/>
                <a:ea typeface="Times New Roman" panose="02020603050405020304" pitchFamily="18" charset="0"/>
              </a:rPr>
              <a:t>, I.D. (1989). Love’s Executioner and other tales of Psychotherapy. New York: Basic Books</a:t>
            </a:r>
          </a:p>
          <a:p>
            <a:pPr marL="342900" indent="-342900">
              <a:buFont typeface="+mj-lt"/>
              <a:buAutoNum type="arabicParenR"/>
            </a:pPr>
            <a:r>
              <a:rPr lang="en-GB" sz="1800" dirty="0">
                <a:solidFill>
                  <a:srgbClr val="333333"/>
                </a:solidFill>
                <a:effectLst/>
                <a:latin typeface="Avenir Next LT Pro Light" panose="020B0304020202020204" pitchFamily="34" charset="0"/>
                <a:ea typeface="Times New Roman" panose="02020603050405020304" pitchFamily="18" charset="0"/>
              </a:rPr>
              <a:t>Orbach, S. (2016). In Therapy. How conversations with psychotherapists really work. London: Profile Books ltd.</a:t>
            </a:r>
          </a:p>
          <a:p>
            <a:pPr marL="342900" indent="-342900">
              <a:buFont typeface="+mj-lt"/>
              <a:buAutoNum type="arabicParenR"/>
            </a:pPr>
            <a:r>
              <a:rPr lang="en-GB" sz="1800" dirty="0">
                <a:solidFill>
                  <a:srgbClr val="333333"/>
                </a:solidFill>
                <a:effectLst/>
                <a:latin typeface="Avenir Next LT Pro Light" panose="020B0304020202020204" pitchFamily="34" charset="0"/>
                <a:ea typeface="Times New Roman" panose="02020603050405020304" pitchFamily="18" charset="0"/>
              </a:rPr>
              <a:t>Rogers, C. (1967). On becoming a person. A therapist’s view of psychotherapy. 60th anniversary edition. London: Robinson.</a:t>
            </a:r>
            <a:endParaRPr lang="en-GB" sz="1800" dirty="0">
              <a:effectLst/>
              <a:latin typeface="Avenir Next LT Pro Light" panose="020B0304020202020204" pitchFamily="34" charset="0"/>
              <a:ea typeface="Times New Roman" panose="02020603050405020304" pitchFamily="18" charset="0"/>
            </a:endParaRPr>
          </a:p>
          <a:p>
            <a:pPr marL="342900" indent="-342900">
              <a:buFont typeface="+mj-lt"/>
              <a:buAutoNum type="arabicParenR"/>
            </a:pPr>
            <a:r>
              <a:rPr lang="en-GB" sz="1800" i="1" dirty="0">
                <a:solidFill>
                  <a:srgbClr val="333333"/>
                </a:solidFill>
                <a:effectLst/>
                <a:latin typeface="Avenir Next LT Pro Light" panose="020B0304020202020204" pitchFamily="34" charset="0"/>
                <a:ea typeface="Times New Roman" panose="02020603050405020304" pitchFamily="18" charset="0"/>
              </a:rPr>
              <a:t>Grosz</a:t>
            </a:r>
            <a:r>
              <a:rPr lang="en-GB" sz="1800" dirty="0">
                <a:solidFill>
                  <a:srgbClr val="333333"/>
                </a:solidFill>
                <a:effectLst/>
                <a:latin typeface="Avenir Next LT Pro Light" panose="020B0304020202020204" pitchFamily="34" charset="0"/>
                <a:ea typeface="Times New Roman" panose="02020603050405020304" pitchFamily="18" charset="0"/>
              </a:rPr>
              <a:t>, </a:t>
            </a:r>
            <a:r>
              <a:rPr lang="en-GB" sz="1800" i="1" dirty="0">
                <a:solidFill>
                  <a:srgbClr val="333333"/>
                </a:solidFill>
                <a:effectLst/>
                <a:latin typeface="Avenir Next LT Pro Light" panose="020B0304020202020204" pitchFamily="34" charset="0"/>
                <a:ea typeface="Times New Roman" panose="02020603050405020304" pitchFamily="18" charset="0"/>
              </a:rPr>
              <a:t>Stephen</a:t>
            </a:r>
            <a:r>
              <a:rPr lang="en-GB" sz="1800" dirty="0">
                <a:solidFill>
                  <a:srgbClr val="333333"/>
                </a:solidFill>
                <a:effectLst/>
                <a:latin typeface="Avenir Next LT Pro Light" panose="020B0304020202020204" pitchFamily="34" charset="0"/>
                <a:ea typeface="Times New Roman" panose="02020603050405020304" pitchFamily="18" charset="0"/>
              </a:rPr>
              <a:t> (2013). </a:t>
            </a:r>
            <a:r>
              <a:rPr lang="en-GB" sz="1800" i="1" dirty="0">
                <a:solidFill>
                  <a:srgbClr val="333333"/>
                </a:solidFill>
                <a:effectLst/>
                <a:latin typeface="Avenir Next LT Pro Light" panose="020B0304020202020204" pitchFamily="34" charset="0"/>
                <a:ea typeface="Times New Roman" panose="02020603050405020304" pitchFamily="18" charset="0"/>
              </a:rPr>
              <a:t>The Examined Life</a:t>
            </a:r>
            <a:r>
              <a:rPr lang="en-GB" sz="1800" dirty="0">
                <a:solidFill>
                  <a:srgbClr val="333333"/>
                </a:solidFill>
                <a:effectLst/>
                <a:latin typeface="Avenir Next LT Pro Light" panose="020B0304020202020204" pitchFamily="34" charset="0"/>
                <a:ea typeface="Times New Roman" panose="02020603050405020304" pitchFamily="18" charset="0"/>
              </a:rPr>
              <a:t>: how we lose and find ourselves. New York: Norton.</a:t>
            </a:r>
            <a:r>
              <a:rPr lang="en-GB" sz="1800" dirty="0">
                <a:effectLst/>
                <a:latin typeface="Avenir Next LT Pro Light" panose="020B0304020202020204" pitchFamily="34" charset="0"/>
                <a:ea typeface="Times New Roman" panose="02020603050405020304" pitchFamily="18" charset="0"/>
              </a:rPr>
              <a:t> </a:t>
            </a:r>
            <a:r>
              <a:rPr lang="en-GB" sz="1800" dirty="0">
                <a:solidFill>
                  <a:srgbClr val="333333"/>
                </a:solidFill>
                <a:effectLst/>
                <a:latin typeface="Avenir Next LT Pro Light" panose="020B0304020202020204" pitchFamily="34" charset="0"/>
                <a:ea typeface="Times New Roman" panose="02020603050405020304" pitchFamily="18" charset="0"/>
              </a:rPr>
              <a:t>Eaves, W. (2014). The Absent Therapist. London: CB editions</a:t>
            </a:r>
            <a:endParaRPr lang="en-GB" sz="1800" dirty="0">
              <a:effectLst/>
              <a:latin typeface="Avenir Next LT Pro Light" panose="020B0304020202020204" pitchFamily="34" charset="0"/>
              <a:ea typeface="Times New Roman" panose="02020603050405020304" pitchFamily="18" charset="0"/>
            </a:endParaRPr>
          </a:p>
          <a:p>
            <a:pPr marL="342900" lvl="0" indent="-342900">
              <a:buFont typeface="+mj-lt"/>
              <a:buAutoNum type="arabicParenR"/>
            </a:pPr>
            <a:endParaRPr lang="en-GB" sz="1400" dirty="0">
              <a:effectLst/>
              <a:latin typeface="Avenir Next LT Pro Light" panose="020B0304020202020204" pitchFamily="34" charset="0"/>
              <a:ea typeface="Times New Roman" panose="02020603050405020304" pitchFamily="18" charset="0"/>
            </a:endParaRPr>
          </a:p>
        </p:txBody>
      </p:sp>
      <p:pic>
        <p:nvPicPr>
          <p:cNvPr id="7" name="Content Placeholder 6" descr="A lamp and a picture on the wall&#10;&#10;Description automatically generated">
            <a:extLst>
              <a:ext uri="{FF2B5EF4-FFF2-40B4-BE49-F238E27FC236}">
                <a16:creationId xmlns:a16="http://schemas.microsoft.com/office/drawing/2014/main" id="{C7B9D95B-1BC2-A212-3E62-4674A5970C1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660524" y="1088993"/>
            <a:ext cx="3677138" cy="4351338"/>
          </a:xfrm>
        </p:spPr>
      </p:pic>
      <p:sp>
        <p:nvSpPr>
          <p:cNvPr id="5" name="Footer Placeholder 4">
            <a:extLst>
              <a:ext uri="{FF2B5EF4-FFF2-40B4-BE49-F238E27FC236}">
                <a16:creationId xmlns:a16="http://schemas.microsoft.com/office/drawing/2014/main" id="{9EBC665E-519D-002F-B8F5-1446A4848AF8}"/>
              </a:ext>
            </a:extLst>
          </p:cNvPr>
          <p:cNvSpPr>
            <a:spLocks noGrp="1"/>
          </p:cNvSpPr>
          <p:nvPr>
            <p:ph type="ftr" sz="quarter" idx="11"/>
          </p:nvPr>
        </p:nvSpPr>
        <p:spPr/>
        <p:txBody>
          <a:bodyPr/>
          <a:lstStyle/>
          <a:p>
            <a:r>
              <a:rPr lang="en-GB"/>
              <a:t>PgCert Academic Practice in Art, Design and Communication</a:t>
            </a:r>
          </a:p>
        </p:txBody>
      </p:sp>
      <p:sp>
        <p:nvSpPr>
          <p:cNvPr id="8" name="TextBox 7">
            <a:extLst>
              <a:ext uri="{FF2B5EF4-FFF2-40B4-BE49-F238E27FC236}">
                <a16:creationId xmlns:a16="http://schemas.microsoft.com/office/drawing/2014/main" id="{4CCF31E9-1773-31DE-0DF8-25ECDD238590}"/>
              </a:ext>
            </a:extLst>
          </p:cNvPr>
          <p:cNvSpPr txBox="1"/>
          <p:nvPr/>
        </p:nvSpPr>
        <p:spPr>
          <a:xfrm>
            <a:off x="10728960" y="5049427"/>
            <a:ext cx="2286000" cy="307777"/>
          </a:xfrm>
          <a:prstGeom prst="rect">
            <a:avLst/>
          </a:prstGeom>
          <a:noFill/>
        </p:spPr>
        <p:txBody>
          <a:bodyPr wrap="square" rtlCol="0">
            <a:spAutoFit/>
          </a:bodyPr>
          <a:lstStyle/>
          <a:p>
            <a:r>
              <a:rPr lang="en-GB" sz="1400" dirty="0">
                <a:latin typeface="Avenir Next LT Pro Light" panose="020B0304020202020204" pitchFamily="34" charset="0"/>
              </a:rPr>
              <a:t>Image: 6</a:t>
            </a:r>
          </a:p>
        </p:txBody>
      </p:sp>
    </p:spTree>
    <p:extLst>
      <p:ext uri="{BB962C8B-B14F-4D97-AF65-F5344CB8AC3E}">
        <p14:creationId xmlns:p14="http://schemas.microsoft.com/office/powerpoint/2010/main" val="1351439075"/>
      </p:ext>
    </p:extLst>
  </p:cSld>
  <p:clrMapOvr>
    <a:masterClrMapping/>
  </p:clrMapOvr>
  <mc:AlternateContent xmlns:mc="http://schemas.openxmlformats.org/markup-compatibility/2006" xmlns:p14="http://schemas.microsoft.com/office/powerpoint/2010/main">
    <mc:Choice Requires="p14">
      <p:transition spd="slow" p14:dur="2000" advTm="70260"/>
    </mc:Choice>
    <mc:Fallback xmlns="">
      <p:transition spd="slow" advTm="7026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9470D-E320-34D2-63EB-BBA6FC9C829F}"/>
              </a:ext>
            </a:extLst>
          </p:cNvPr>
          <p:cNvSpPr>
            <a:spLocks noGrp="1"/>
          </p:cNvSpPr>
          <p:nvPr>
            <p:ph type="title"/>
          </p:nvPr>
        </p:nvSpPr>
        <p:spPr/>
        <p:txBody>
          <a:bodyPr>
            <a:normAutofit/>
          </a:bodyPr>
          <a:lstStyle/>
          <a:p>
            <a:r>
              <a:rPr lang="en-GB" sz="3200" b="1" dirty="0">
                <a:latin typeface="Avenir Next LT Pro Light" panose="020B0304020202020204" pitchFamily="34" charset="0"/>
              </a:rPr>
              <a:t>Research question </a:t>
            </a:r>
          </a:p>
        </p:txBody>
      </p:sp>
      <p:sp>
        <p:nvSpPr>
          <p:cNvPr id="3" name="Content Placeholder 2">
            <a:extLst>
              <a:ext uri="{FF2B5EF4-FFF2-40B4-BE49-F238E27FC236}">
                <a16:creationId xmlns:a16="http://schemas.microsoft.com/office/drawing/2014/main" id="{4097AD62-E396-4D83-CA7A-3C215C4AE373}"/>
              </a:ext>
            </a:extLst>
          </p:cNvPr>
          <p:cNvSpPr>
            <a:spLocks noGrp="1"/>
          </p:cNvSpPr>
          <p:nvPr>
            <p:ph sz="half" idx="1"/>
          </p:nvPr>
        </p:nvSpPr>
        <p:spPr>
          <a:xfrm>
            <a:off x="346842" y="2177852"/>
            <a:ext cx="7209427" cy="2603889"/>
          </a:xfrm>
        </p:spPr>
        <p:txBody>
          <a:bodyPr>
            <a:normAutofit/>
          </a:bodyPr>
          <a:lstStyle/>
          <a:p>
            <a:pPr marL="0" indent="0" defTabSz="877824">
              <a:spcAft>
                <a:spcPts val="600"/>
              </a:spcAft>
              <a:buNone/>
            </a:pPr>
            <a:r>
              <a:rPr lang="en-GB" sz="2400" dirty="0">
                <a:latin typeface="Avenir Next LT Pro Light" panose="020B0304020202020204" pitchFamily="34" charset="0"/>
              </a:rPr>
              <a:t>“Vignette research is an innovative qualitative, narrative and phenomenological research methodology…Vignettes are concise narratives, which capture human experiences in real life settings. They reveal surprising or intriguing facets and intangible moments (Agostini, E et al. 2024).</a:t>
            </a:r>
          </a:p>
          <a:p>
            <a:pPr marL="0" indent="0" defTabSz="877824">
              <a:spcAft>
                <a:spcPts val="600"/>
              </a:spcAft>
              <a:buNone/>
            </a:pPr>
            <a:endParaRPr lang="en-GB" sz="2400" dirty="0">
              <a:latin typeface="Avenir Next LT Pro Light" panose="020B0304020202020204" pitchFamily="34" charset="0"/>
            </a:endParaRPr>
          </a:p>
        </p:txBody>
      </p:sp>
      <p:pic>
        <p:nvPicPr>
          <p:cNvPr id="7" name="Content Placeholder 6" descr="A painting of a person sitting on a white wall&#10;&#10;Description automatically generated">
            <a:extLst>
              <a:ext uri="{FF2B5EF4-FFF2-40B4-BE49-F238E27FC236}">
                <a16:creationId xmlns:a16="http://schemas.microsoft.com/office/drawing/2014/main" id="{871BE573-2C4D-AA7C-BAB2-8D38B9FD172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59618" y="1517848"/>
            <a:ext cx="4385540" cy="4351338"/>
          </a:xfrm>
        </p:spPr>
      </p:pic>
      <p:sp>
        <p:nvSpPr>
          <p:cNvPr id="5" name="Footer Placeholder 4">
            <a:extLst>
              <a:ext uri="{FF2B5EF4-FFF2-40B4-BE49-F238E27FC236}">
                <a16:creationId xmlns:a16="http://schemas.microsoft.com/office/drawing/2014/main" id="{2BFF6657-7361-9921-936C-D86E12CFA896}"/>
              </a:ext>
            </a:extLst>
          </p:cNvPr>
          <p:cNvSpPr>
            <a:spLocks noGrp="1"/>
          </p:cNvSpPr>
          <p:nvPr>
            <p:ph type="ftr" sz="quarter" idx="11"/>
          </p:nvPr>
        </p:nvSpPr>
        <p:spPr/>
        <p:txBody>
          <a:bodyPr/>
          <a:lstStyle/>
          <a:p>
            <a:r>
              <a:rPr lang="en-GB"/>
              <a:t>PgCert Academic Practice in Art, Design and Communication</a:t>
            </a:r>
          </a:p>
        </p:txBody>
      </p:sp>
      <p:sp>
        <p:nvSpPr>
          <p:cNvPr id="9" name="TextBox 8">
            <a:extLst>
              <a:ext uri="{FF2B5EF4-FFF2-40B4-BE49-F238E27FC236}">
                <a16:creationId xmlns:a16="http://schemas.microsoft.com/office/drawing/2014/main" id="{13FF1CF2-15B8-A3F1-784C-CADADCA2656B}"/>
              </a:ext>
            </a:extLst>
          </p:cNvPr>
          <p:cNvSpPr txBox="1"/>
          <p:nvPr/>
        </p:nvSpPr>
        <p:spPr>
          <a:xfrm>
            <a:off x="10185549" y="5869186"/>
            <a:ext cx="2520176" cy="307777"/>
          </a:xfrm>
          <a:prstGeom prst="rect">
            <a:avLst/>
          </a:prstGeom>
          <a:noFill/>
        </p:spPr>
        <p:txBody>
          <a:bodyPr wrap="square" rtlCol="0">
            <a:spAutoFit/>
          </a:bodyPr>
          <a:lstStyle/>
          <a:p>
            <a:r>
              <a:rPr lang="en-GB" sz="1400" dirty="0">
                <a:latin typeface="Avenir Next LT Pro Light" panose="020B0304020202020204" pitchFamily="34" charset="0"/>
              </a:rPr>
              <a:t>Image: 7</a:t>
            </a:r>
          </a:p>
        </p:txBody>
      </p:sp>
    </p:spTree>
    <p:extLst>
      <p:ext uri="{BB962C8B-B14F-4D97-AF65-F5344CB8AC3E}">
        <p14:creationId xmlns:p14="http://schemas.microsoft.com/office/powerpoint/2010/main" val="1826252176"/>
      </p:ext>
    </p:extLst>
  </p:cSld>
  <p:clrMapOvr>
    <a:masterClrMapping/>
  </p:clrMapOvr>
  <mc:AlternateContent xmlns:mc="http://schemas.openxmlformats.org/markup-compatibility/2006" xmlns:p14="http://schemas.microsoft.com/office/powerpoint/2010/main">
    <mc:Choice Requires="p14">
      <p:transition spd="slow" p14:dur="2000" advTm="15309"/>
    </mc:Choice>
    <mc:Fallback xmlns="">
      <p:transition spd="slow" advTm="1530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0D7A-FDCA-94B2-A7DA-6C6E9B262713}"/>
              </a:ext>
            </a:extLst>
          </p:cNvPr>
          <p:cNvSpPr>
            <a:spLocks noGrp="1"/>
          </p:cNvSpPr>
          <p:nvPr>
            <p:ph type="title"/>
          </p:nvPr>
        </p:nvSpPr>
        <p:spPr/>
        <p:txBody>
          <a:bodyPr>
            <a:normAutofit fontScale="90000"/>
          </a:bodyPr>
          <a:lstStyle/>
          <a:p>
            <a:r>
              <a:rPr lang="en-GB" sz="3100" b="1" dirty="0">
                <a:latin typeface="Avenir Next LT Pro Light" panose="020B0304020202020204" pitchFamily="34" charset="0"/>
              </a:rPr>
              <a:t>Process</a:t>
            </a:r>
            <a:br>
              <a:rPr lang="en-GB" sz="3200" dirty="0">
                <a:latin typeface="Avenir Next LT Pro Light" panose="020B0304020202020204" pitchFamily="34" charset="0"/>
              </a:rPr>
            </a:br>
            <a:br>
              <a:rPr lang="en-GB" dirty="0"/>
            </a:br>
            <a:r>
              <a:rPr lang="en-GB" sz="2200" dirty="0"/>
              <a:t>“Design, implement, and review research methods and instruments appropriate to your question”</a:t>
            </a:r>
          </a:p>
        </p:txBody>
      </p:sp>
      <p:sp>
        <p:nvSpPr>
          <p:cNvPr id="3" name="Content Placeholder 2">
            <a:extLst>
              <a:ext uri="{FF2B5EF4-FFF2-40B4-BE49-F238E27FC236}">
                <a16:creationId xmlns:a16="http://schemas.microsoft.com/office/drawing/2014/main" id="{10217AD3-9BA6-3B8B-9CC9-2CD5D3D3496D}"/>
              </a:ext>
            </a:extLst>
          </p:cNvPr>
          <p:cNvSpPr>
            <a:spLocks noGrp="1"/>
          </p:cNvSpPr>
          <p:nvPr>
            <p:ph sz="half" idx="1"/>
          </p:nvPr>
        </p:nvSpPr>
        <p:spPr>
          <a:xfrm>
            <a:off x="838200" y="1853738"/>
            <a:ext cx="6308834" cy="4639137"/>
          </a:xfrm>
        </p:spPr>
        <p:txBody>
          <a:bodyPr>
            <a:normAutofit/>
          </a:bodyPr>
          <a:lstStyle/>
          <a:p>
            <a:endParaRPr lang="en-GB" sz="1600" dirty="0">
              <a:latin typeface="Avenir Next LT Pro Light" panose="020B0304020202020204" pitchFamily="34" charset="0"/>
            </a:endParaRPr>
          </a:p>
          <a:p>
            <a:r>
              <a:rPr lang="en-GB" sz="2000" b="1" dirty="0">
                <a:latin typeface="Avenir Next LT Pro Light" panose="020B0304020202020204" pitchFamily="34" charset="0"/>
              </a:rPr>
              <a:t>Act (Implementation)</a:t>
            </a:r>
          </a:p>
          <a:p>
            <a:endParaRPr lang="en-GB" sz="1600" dirty="0">
              <a:latin typeface="Avenir Next LT Pro Light" panose="020B0304020202020204" pitchFamily="34" charset="0"/>
            </a:endParaRPr>
          </a:p>
          <a:p>
            <a:r>
              <a:rPr lang="en-GB" sz="2000" dirty="0">
                <a:latin typeface="Avenir Next LT Pro Light" panose="020B0304020202020204" pitchFamily="34" charset="0"/>
              </a:rPr>
              <a:t>I wanted to write about my work as a counsellor in the style of Yalom, and Orbach, and specifically what happens within the counselling sessions.</a:t>
            </a:r>
          </a:p>
          <a:p>
            <a:r>
              <a:rPr lang="en-GB" sz="2000" dirty="0">
                <a:latin typeface="Avenir Next LT Pro Light" panose="020B0304020202020204" pitchFamily="34" charset="0"/>
              </a:rPr>
              <a:t>I needed to think of the ethical considerations of the research. With confidentiality being paramount. </a:t>
            </a:r>
          </a:p>
          <a:p>
            <a:r>
              <a:rPr lang="en-GB" sz="2000" dirty="0">
                <a:latin typeface="Avenir Next LT Pro Light" panose="020B0304020202020204" pitchFamily="34" charset="0"/>
              </a:rPr>
              <a:t>I also wanted to bring authentic student voices to the research.</a:t>
            </a:r>
          </a:p>
          <a:p>
            <a:r>
              <a:rPr lang="en-GB" sz="2000" dirty="0">
                <a:latin typeface="Avenir Next LT Pro Light" panose="020B0304020202020204" pitchFamily="34" charset="0"/>
              </a:rPr>
              <a:t>And I wanted to do it in a creative way.</a:t>
            </a:r>
          </a:p>
          <a:p>
            <a:pPr marL="0" indent="0">
              <a:buNone/>
            </a:pPr>
            <a:endParaRPr lang="en-GB" sz="1600" dirty="0">
              <a:latin typeface="Avenir Next LT Pro Light" panose="020B0304020202020204" pitchFamily="34" charset="0"/>
            </a:endParaRPr>
          </a:p>
          <a:p>
            <a:endParaRPr lang="en-GB" sz="1600" dirty="0">
              <a:latin typeface="Avenir Next LT Pro Light" panose="020B0304020202020204" pitchFamily="34" charset="0"/>
            </a:endParaRPr>
          </a:p>
        </p:txBody>
      </p:sp>
      <p:pic>
        <p:nvPicPr>
          <p:cNvPr id="7" name="Content Placeholder 6" descr="A diagram of a diagram">
            <a:extLst>
              <a:ext uri="{FF2B5EF4-FFF2-40B4-BE49-F238E27FC236}">
                <a16:creationId xmlns:a16="http://schemas.microsoft.com/office/drawing/2014/main" id="{C4F3B852-397D-089B-C139-E642778724E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47034" y="1927909"/>
            <a:ext cx="4593020" cy="3741684"/>
          </a:xfrm>
        </p:spPr>
      </p:pic>
      <p:sp>
        <p:nvSpPr>
          <p:cNvPr id="5" name="Footer Placeholder 4">
            <a:extLst>
              <a:ext uri="{FF2B5EF4-FFF2-40B4-BE49-F238E27FC236}">
                <a16:creationId xmlns:a16="http://schemas.microsoft.com/office/drawing/2014/main" id="{A8D14F45-A185-0B22-17DB-CC63E6C31D5A}"/>
              </a:ext>
            </a:extLst>
          </p:cNvPr>
          <p:cNvSpPr>
            <a:spLocks noGrp="1"/>
          </p:cNvSpPr>
          <p:nvPr>
            <p:ph type="ftr" sz="quarter" idx="11"/>
          </p:nvPr>
        </p:nvSpPr>
        <p:spPr/>
        <p:txBody>
          <a:bodyPr/>
          <a:lstStyle/>
          <a:p>
            <a:r>
              <a:rPr lang="en-GB"/>
              <a:t>PgCert Academic Practice in Art, Design and Communication</a:t>
            </a:r>
          </a:p>
        </p:txBody>
      </p:sp>
      <p:sp>
        <p:nvSpPr>
          <p:cNvPr id="8" name="TextBox 7">
            <a:extLst>
              <a:ext uri="{FF2B5EF4-FFF2-40B4-BE49-F238E27FC236}">
                <a16:creationId xmlns:a16="http://schemas.microsoft.com/office/drawing/2014/main" id="{52C472E4-CCC7-387E-FAC0-0E3ECDB6B56F}"/>
              </a:ext>
            </a:extLst>
          </p:cNvPr>
          <p:cNvSpPr txBox="1"/>
          <p:nvPr/>
        </p:nvSpPr>
        <p:spPr>
          <a:xfrm>
            <a:off x="7683062" y="5906814"/>
            <a:ext cx="3670738" cy="430887"/>
          </a:xfrm>
          <a:prstGeom prst="rect">
            <a:avLst/>
          </a:prstGeom>
          <a:noFill/>
        </p:spPr>
        <p:txBody>
          <a:bodyPr wrap="square" rtlCol="0">
            <a:spAutoFit/>
          </a:bodyPr>
          <a:lstStyle/>
          <a:p>
            <a:pPr algn="l"/>
            <a:r>
              <a:rPr lang="en-GB" sz="1100" b="0" i="0" dirty="0">
                <a:solidFill>
                  <a:srgbClr val="111111"/>
                </a:solidFill>
                <a:effectLst/>
                <a:latin typeface="Avenir Next LT Pro Light" panose="020B0304020202020204" pitchFamily="34" charset="0"/>
              </a:rPr>
              <a:t>O’Leary’s cycles of research (adapted from Koshy, Heather, &amp; Valsa, 2010)</a:t>
            </a:r>
          </a:p>
        </p:txBody>
      </p:sp>
    </p:spTree>
    <p:extLst>
      <p:ext uri="{BB962C8B-B14F-4D97-AF65-F5344CB8AC3E}">
        <p14:creationId xmlns:p14="http://schemas.microsoft.com/office/powerpoint/2010/main" val="2282795205"/>
      </p:ext>
    </p:extLst>
  </p:cSld>
  <p:clrMapOvr>
    <a:masterClrMapping/>
  </p:clrMapOvr>
  <mc:AlternateContent xmlns:mc="http://schemas.openxmlformats.org/markup-compatibility/2006" xmlns:p14="http://schemas.microsoft.com/office/powerpoint/2010/main">
    <mc:Choice Requires="p14">
      <p:transition spd="slow" p14:dur="2000" advTm="35250"/>
    </mc:Choice>
    <mc:Fallback xmlns="">
      <p:transition spd="slow" advTm="3525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691D9-358D-9969-2458-A72E3CAB151C}"/>
              </a:ext>
            </a:extLst>
          </p:cNvPr>
          <p:cNvSpPr>
            <a:spLocks noGrp="1"/>
          </p:cNvSpPr>
          <p:nvPr>
            <p:ph type="title"/>
          </p:nvPr>
        </p:nvSpPr>
        <p:spPr/>
        <p:txBody>
          <a:bodyPr>
            <a:normAutofit/>
          </a:bodyPr>
          <a:lstStyle/>
          <a:p>
            <a:r>
              <a:rPr lang="en-GB" sz="3200" b="1" dirty="0">
                <a:latin typeface="Avenir Next LT Pro Light" panose="020B0304020202020204" pitchFamily="34" charset="0"/>
              </a:rPr>
              <a:t>Process</a:t>
            </a:r>
          </a:p>
        </p:txBody>
      </p:sp>
      <p:sp>
        <p:nvSpPr>
          <p:cNvPr id="3" name="Content Placeholder 2">
            <a:extLst>
              <a:ext uri="{FF2B5EF4-FFF2-40B4-BE49-F238E27FC236}">
                <a16:creationId xmlns:a16="http://schemas.microsoft.com/office/drawing/2014/main" id="{65BAA63A-64C3-E574-727A-988642F9A610}"/>
              </a:ext>
            </a:extLst>
          </p:cNvPr>
          <p:cNvSpPr>
            <a:spLocks noGrp="1"/>
          </p:cNvSpPr>
          <p:nvPr>
            <p:ph sz="half" idx="1"/>
          </p:nvPr>
        </p:nvSpPr>
        <p:spPr>
          <a:xfrm>
            <a:off x="665019" y="2161534"/>
            <a:ext cx="7057505" cy="4064699"/>
          </a:xfrm>
        </p:spPr>
        <p:txBody>
          <a:bodyPr>
            <a:normAutofit/>
          </a:bodyPr>
          <a:lstStyle/>
          <a:p>
            <a:r>
              <a:rPr lang="en-GB" sz="2000" dirty="0">
                <a:latin typeface="Avenir Next LT Pro Light" panose="020B0304020202020204" pitchFamily="34" charset="0"/>
              </a:rPr>
              <a:t>After getting my ethics form signed off, I sent an information sheet and consent form to five students I had been working with.</a:t>
            </a:r>
          </a:p>
          <a:p>
            <a:pPr marL="0" indent="0">
              <a:buNone/>
            </a:pPr>
            <a:endParaRPr lang="en-GB" sz="2000" dirty="0">
              <a:latin typeface="Avenir Next LT Pro Light" panose="020B0304020202020204" pitchFamily="34" charset="0"/>
            </a:endParaRPr>
          </a:p>
          <a:p>
            <a:r>
              <a:rPr lang="en-GB" sz="2000" dirty="0">
                <a:latin typeface="Avenir Next LT Pro Light" panose="020B0304020202020204" pitchFamily="34" charset="0"/>
              </a:rPr>
              <a:t>Each faced a variety of intersectional issues based on gender, ethnicity, neurodiversity, class, socio-economic background, caring responsibilities, having family members with addictions, and mental health issues. All were struggling academically as a result.</a:t>
            </a:r>
          </a:p>
          <a:p>
            <a:pPr marL="0" indent="0">
              <a:buNone/>
            </a:pPr>
            <a:endParaRPr lang="en-GB" sz="2000" dirty="0">
              <a:latin typeface="Avenir Next LT Pro Light" panose="020B0304020202020204" pitchFamily="34" charset="0"/>
            </a:endParaRPr>
          </a:p>
          <a:p>
            <a:r>
              <a:rPr lang="en-GB" sz="2000" dirty="0">
                <a:latin typeface="Avenir Next LT Pro Light" panose="020B0304020202020204" pitchFamily="34" charset="0"/>
              </a:rPr>
              <a:t>Out of the five, three gave consent, and I named these students, </a:t>
            </a:r>
            <a:r>
              <a:rPr lang="en-GB" sz="2000" i="1" dirty="0">
                <a:latin typeface="Avenir Next LT Pro Light" panose="020B0304020202020204" pitchFamily="34" charset="0"/>
              </a:rPr>
              <a:t>Isobel</a:t>
            </a:r>
            <a:r>
              <a:rPr lang="en-GB" sz="2000" dirty="0">
                <a:latin typeface="Avenir Next LT Pro Light" panose="020B0304020202020204" pitchFamily="34" charset="0"/>
              </a:rPr>
              <a:t>,</a:t>
            </a:r>
            <a:r>
              <a:rPr lang="en-GB" sz="2000" i="1" dirty="0">
                <a:latin typeface="Avenir Next LT Pro Light" panose="020B0304020202020204" pitchFamily="34" charset="0"/>
              </a:rPr>
              <a:t> Sebastian</a:t>
            </a:r>
            <a:r>
              <a:rPr lang="en-GB" sz="2000" dirty="0">
                <a:latin typeface="Avenir Next LT Pro Light" panose="020B0304020202020204" pitchFamily="34" charset="0"/>
              </a:rPr>
              <a:t>, and </a:t>
            </a:r>
            <a:r>
              <a:rPr lang="en-GB" sz="2000" i="1" dirty="0">
                <a:latin typeface="Avenir Next LT Pro Light" panose="020B0304020202020204" pitchFamily="34" charset="0"/>
              </a:rPr>
              <a:t>Fleur</a:t>
            </a:r>
            <a:r>
              <a:rPr lang="en-GB" sz="2000" dirty="0">
                <a:latin typeface="Avenir Next LT Pro Light" panose="020B0304020202020204" pitchFamily="34" charset="0"/>
              </a:rPr>
              <a:t>.</a:t>
            </a:r>
          </a:p>
        </p:txBody>
      </p:sp>
      <p:sp>
        <p:nvSpPr>
          <p:cNvPr id="5" name="Footer Placeholder 4">
            <a:extLst>
              <a:ext uri="{FF2B5EF4-FFF2-40B4-BE49-F238E27FC236}">
                <a16:creationId xmlns:a16="http://schemas.microsoft.com/office/drawing/2014/main" id="{AB72C7B0-01DB-332E-AB89-3E4839258F22}"/>
              </a:ext>
            </a:extLst>
          </p:cNvPr>
          <p:cNvSpPr>
            <a:spLocks noGrp="1"/>
          </p:cNvSpPr>
          <p:nvPr>
            <p:ph type="ftr" sz="quarter" idx="11"/>
          </p:nvPr>
        </p:nvSpPr>
        <p:spPr/>
        <p:txBody>
          <a:bodyPr/>
          <a:lstStyle/>
          <a:p>
            <a:r>
              <a:rPr lang="en-GB"/>
              <a:t>PgCert Academic Practice in Art, Design and Communication</a:t>
            </a:r>
          </a:p>
        </p:txBody>
      </p:sp>
      <p:pic>
        <p:nvPicPr>
          <p:cNvPr id="11" name="Content Placeholder 10" descr="A person's feet with a scarf&#10;&#10;Description automatically generated">
            <a:extLst>
              <a:ext uri="{FF2B5EF4-FFF2-40B4-BE49-F238E27FC236}">
                <a16:creationId xmlns:a16="http://schemas.microsoft.com/office/drawing/2014/main" id="{076FA442-93E5-E3C9-3F02-B5D692C8281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447143" y="2092490"/>
            <a:ext cx="2753960" cy="3235968"/>
          </a:xfrm>
        </p:spPr>
      </p:pic>
      <p:sp>
        <p:nvSpPr>
          <p:cNvPr id="12" name="TextBox 11">
            <a:extLst>
              <a:ext uri="{FF2B5EF4-FFF2-40B4-BE49-F238E27FC236}">
                <a16:creationId xmlns:a16="http://schemas.microsoft.com/office/drawing/2014/main" id="{899E5181-6EE1-1C9B-3D9D-48CB556753FE}"/>
              </a:ext>
            </a:extLst>
          </p:cNvPr>
          <p:cNvSpPr txBox="1"/>
          <p:nvPr/>
        </p:nvSpPr>
        <p:spPr>
          <a:xfrm>
            <a:off x="10341034" y="5499752"/>
            <a:ext cx="2805046" cy="307777"/>
          </a:xfrm>
          <a:prstGeom prst="rect">
            <a:avLst/>
          </a:prstGeom>
          <a:noFill/>
        </p:spPr>
        <p:txBody>
          <a:bodyPr wrap="square" rtlCol="0">
            <a:spAutoFit/>
          </a:bodyPr>
          <a:lstStyle/>
          <a:p>
            <a:r>
              <a:rPr lang="en-GB" sz="1400" dirty="0">
                <a:latin typeface="Avenir Next LT Pro Light" panose="020B0304020202020204" pitchFamily="34" charset="0"/>
              </a:rPr>
              <a:t>Image: 9</a:t>
            </a:r>
          </a:p>
        </p:txBody>
      </p:sp>
    </p:spTree>
    <p:extLst>
      <p:ext uri="{BB962C8B-B14F-4D97-AF65-F5344CB8AC3E}">
        <p14:creationId xmlns:p14="http://schemas.microsoft.com/office/powerpoint/2010/main" val="2047148808"/>
      </p:ext>
    </p:extLst>
  </p:cSld>
  <p:clrMapOvr>
    <a:masterClrMapping/>
  </p:clrMapOvr>
  <mc:AlternateContent xmlns:mc="http://schemas.openxmlformats.org/markup-compatibility/2006" xmlns:p14="http://schemas.microsoft.com/office/powerpoint/2010/main">
    <mc:Choice Requires="p14">
      <p:transition spd="slow" p14:dur="2000" advTm="5178"/>
    </mc:Choice>
    <mc:Fallback xmlns="">
      <p:transition spd="slow" advTm="5178"/>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4366</TotalTime>
  <Words>2343</Words>
  <Application>Microsoft Office PowerPoint</Application>
  <PresentationFormat>Widescreen</PresentationFormat>
  <Paragraphs>145</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Avenir Next LT Pro Light</vt:lpstr>
      <vt:lpstr>Calibri</vt:lpstr>
      <vt:lpstr>Calibri Light</vt:lpstr>
      <vt:lpstr>parisplus-std</vt:lpstr>
      <vt:lpstr>Roboto</vt:lpstr>
      <vt:lpstr>Office Theme</vt:lpstr>
      <vt:lpstr>PgCert Academic Practice in Art, Design and Communication.   </vt:lpstr>
      <vt:lpstr> Knowledge   “Critically analyse how a social justice issue within your academic practice context impacts student experience” </vt:lpstr>
      <vt:lpstr> Knowledge  Attainment and participation statistics</vt:lpstr>
      <vt:lpstr>Enquiry  “Develop a feasible and detailed research design”.   Research methods</vt:lpstr>
      <vt:lpstr>Research methods</vt:lpstr>
      <vt:lpstr>Research Methods</vt:lpstr>
      <vt:lpstr>Research question </vt:lpstr>
      <vt:lpstr>Process  “Design, implement, and review research methods and instruments appropriate to your question”</vt:lpstr>
      <vt:lpstr>Process</vt:lpstr>
      <vt:lpstr>Process</vt:lpstr>
      <vt:lpstr>Process</vt:lpstr>
      <vt:lpstr>Fleur</vt:lpstr>
      <vt:lpstr>Fleur</vt:lpstr>
      <vt:lpstr>Reflections</vt:lpstr>
      <vt:lpstr>Reflections and what next?</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PgCert Academic Practice in Art, Design and Communication</dc:title>
  <dc:creator>Jackie Roberts</dc:creator>
  <cp:lastModifiedBy>Jackie Roberts</cp:lastModifiedBy>
  <cp:revision>16</cp:revision>
  <dcterms:created xsi:type="dcterms:W3CDTF">2024-01-12T12:30:04Z</dcterms:created>
  <dcterms:modified xsi:type="dcterms:W3CDTF">2024-01-16T21:16:06Z</dcterms:modified>
</cp:coreProperties>
</file>